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1.xml" ContentType="application/vnd.openxmlformats-officedocument.presentationml.notesSl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7.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07"/>
  </p:notesMasterIdLst>
  <p:handoutMasterIdLst>
    <p:handoutMasterId r:id="rId108"/>
  </p:handoutMasterIdLst>
  <p:sldIdLst>
    <p:sldId id="349" r:id="rId2"/>
    <p:sldId id="293" r:id="rId3"/>
    <p:sldId id="346" r:id="rId4"/>
    <p:sldId id="396" r:id="rId5"/>
    <p:sldId id="394" r:id="rId6"/>
    <p:sldId id="395" r:id="rId7"/>
    <p:sldId id="397" r:id="rId8"/>
    <p:sldId id="398" r:id="rId9"/>
    <p:sldId id="399" r:id="rId10"/>
    <p:sldId id="400" r:id="rId11"/>
    <p:sldId id="402" r:id="rId12"/>
    <p:sldId id="401" r:id="rId13"/>
    <p:sldId id="403" r:id="rId14"/>
    <p:sldId id="404" r:id="rId15"/>
    <p:sldId id="405" r:id="rId16"/>
    <p:sldId id="406" r:id="rId17"/>
    <p:sldId id="407" r:id="rId18"/>
    <p:sldId id="408" r:id="rId19"/>
    <p:sldId id="409" r:id="rId20"/>
    <p:sldId id="410" r:id="rId21"/>
    <p:sldId id="411" r:id="rId22"/>
    <p:sldId id="412" r:id="rId23"/>
    <p:sldId id="413" r:id="rId24"/>
    <p:sldId id="414" r:id="rId25"/>
    <p:sldId id="415" r:id="rId26"/>
    <p:sldId id="416" r:id="rId27"/>
    <p:sldId id="417" r:id="rId28"/>
    <p:sldId id="418" r:id="rId29"/>
    <p:sldId id="419" r:id="rId30"/>
    <p:sldId id="350" r:id="rId31"/>
    <p:sldId id="420" r:id="rId32"/>
    <p:sldId id="421" r:id="rId33"/>
    <p:sldId id="422" r:id="rId34"/>
    <p:sldId id="423" r:id="rId35"/>
    <p:sldId id="424" r:id="rId36"/>
    <p:sldId id="425" r:id="rId37"/>
    <p:sldId id="426" r:id="rId38"/>
    <p:sldId id="427" r:id="rId39"/>
    <p:sldId id="428" r:id="rId40"/>
    <p:sldId id="429" r:id="rId41"/>
    <p:sldId id="430" r:id="rId42"/>
    <p:sldId id="431" r:id="rId43"/>
    <p:sldId id="432" r:id="rId44"/>
    <p:sldId id="433" r:id="rId45"/>
    <p:sldId id="434" r:id="rId46"/>
    <p:sldId id="435" r:id="rId47"/>
    <p:sldId id="351" r:id="rId48"/>
    <p:sldId id="437" r:id="rId49"/>
    <p:sldId id="436" r:id="rId50"/>
    <p:sldId id="438" r:id="rId51"/>
    <p:sldId id="439" r:id="rId52"/>
    <p:sldId id="440" r:id="rId53"/>
    <p:sldId id="441" r:id="rId54"/>
    <p:sldId id="442" r:id="rId55"/>
    <p:sldId id="443" r:id="rId56"/>
    <p:sldId id="444" r:id="rId57"/>
    <p:sldId id="445" r:id="rId58"/>
    <p:sldId id="446" r:id="rId59"/>
    <p:sldId id="447" r:id="rId60"/>
    <p:sldId id="448" r:id="rId61"/>
    <p:sldId id="449" r:id="rId62"/>
    <p:sldId id="450" r:id="rId63"/>
    <p:sldId id="451" r:id="rId64"/>
    <p:sldId id="452" r:id="rId65"/>
    <p:sldId id="453" r:id="rId66"/>
    <p:sldId id="454" r:id="rId67"/>
    <p:sldId id="352" r:id="rId68"/>
    <p:sldId id="456" r:id="rId69"/>
    <p:sldId id="457" r:id="rId70"/>
    <p:sldId id="458" r:id="rId71"/>
    <p:sldId id="459" r:id="rId72"/>
    <p:sldId id="460" r:id="rId73"/>
    <p:sldId id="461" r:id="rId74"/>
    <p:sldId id="462" r:id="rId75"/>
    <p:sldId id="463" r:id="rId76"/>
    <p:sldId id="464" r:id="rId77"/>
    <p:sldId id="465" r:id="rId78"/>
    <p:sldId id="466" r:id="rId79"/>
    <p:sldId id="467" r:id="rId80"/>
    <p:sldId id="468" r:id="rId81"/>
    <p:sldId id="469" r:id="rId82"/>
    <p:sldId id="470" r:id="rId83"/>
    <p:sldId id="471" r:id="rId84"/>
    <p:sldId id="455" r:id="rId85"/>
    <p:sldId id="473" r:id="rId86"/>
    <p:sldId id="474" r:id="rId87"/>
    <p:sldId id="475" r:id="rId88"/>
    <p:sldId id="476" r:id="rId89"/>
    <p:sldId id="477" r:id="rId90"/>
    <p:sldId id="478" r:id="rId91"/>
    <p:sldId id="479" r:id="rId92"/>
    <p:sldId id="489" r:id="rId93"/>
    <p:sldId id="490" r:id="rId94"/>
    <p:sldId id="491" r:id="rId95"/>
    <p:sldId id="472" r:id="rId96"/>
    <p:sldId id="480" r:id="rId97"/>
    <p:sldId id="481" r:id="rId98"/>
    <p:sldId id="482" r:id="rId99"/>
    <p:sldId id="483" r:id="rId100"/>
    <p:sldId id="484" r:id="rId101"/>
    <p:sldId id="485" r:id="rId102"/>
    <p:sldId id="486" r:id="rId103"/>
    <p:sldId id="487" r:id="rId104"/>
    <p:sldId id="488" r:id="rId105"/>
    <p:sldId id="353" r:id="rId106"/>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9FD3"/>
    <a:srgbClr val="2696D3"/>
    <a:srgbClr val="0C86B6"/>
    <a:srgbClr val="FFCCCC"/>
    <a:srgbClr val="FF9900"/>
    <a:srgbClr val="6666FF"/>
    <a:srgbClr val="9900FF"/>
    <a:srgbClr val="9933FF"/>
    <a:srgbClr val="366092"/>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snapToGrid="0">
      <p:cViewPr varScale="1">
        <p:scale>
          <a:sx n="81" d="100"/>
          <a:sy n="81" d="100"/>
        </p:scale>
        <p:origin x="725"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60D03E-A00B-4148-B7C4-0A80716CBB93}" type="datetimeFigureOut">
              <a:rPr lang="zh-CN" altLang="en-US" smtClean="0"/>
              <a:t>2023-02-03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3366F0-F63C-4B25-9331-7DFBF70FDBC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953279-6BF8-46AE-A013-2EBBD1BE229F}" type="datetimeFigureOut">
              <a:rPr lang="zh-CN" altLang="en-US" smtClean="0"/>
              <a:t>2023-02-03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35486A-523A-4169-A026-E9B7C8D197E8}"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29</a:t>
            </a:fld>
            <a:endParaRPr lang="zh-CN" altLang="en-US"/>
          </a:p>
        </p:txBody>
      </p:sp>
    </p:spTree>
    <p:extLst>
      <p:ext uri="{BB962C8B-B14F-4D97-AF65-F5344CB8AC3E}">
        <p14:creationId xmlns:p14="http://schemas.microsoft.com/office/powerpoint/2010/main" val="1330696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78</a:t>
            </a:fld>
            <a:endParaRPr lang="zh-CN" altLang="en-US"/>
          </a:p>
        </p:txBody>
      </p:sp>
    </p:spTree>
    <p:extLst>
      <p:ext uri="{BB962C8B-B14F-4D97-AF65-F5344CB8AC3E}">
        <p14:creationId xmlns:p14="http://schemas.microsoft.com/office/powerpoint/2010/main" val="344754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79</a:t>
            </a:fld>
            <a:endParaRPr lang="zh-CN" altLang="en-US"/>
          </a:p>
        </p:txBody>
      </p:sp>
    </p:spTree>
    <p:extLst>
      <p:ext uri="{BB962C8B-B14F-4D97-AF65-F5344CB8AC3E}">
        <p14:creationId xmlns:p14="http://schemas.microsoft.com/office/powerpoint/2010/main" val="1486172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80</a:t>
            </a:fld>
            <a:endParaRPr lang="zh-CN" altLang="en-US"/>
          </a:p>
        </p:txBody>
      </p:sp>
    </p:spTree>
    <p:extLst>
      <p:ext uri="{BB962C8B-B14F-4D97-AF65-F5344CB8AC3E}">
        <p14:creationId xmlns:p14="http://schemas.microsoft.com/office/powerpoint/2010/main" val="3095821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81</a:t>
            </a:fld>
            <a:endParaRPr lang="zh-CN" altLang="en-US"/>
          </a:p>
        </p:txBody>
      </p:sp>
    </p:spTree>
    <p:extLst>
      <p:ext uri="{BB962C8B-B14F-4D97-AF65-F5344CB8AC3E}">
        <p14:creationId xmlns:p14="http://schemas.microsoft.com/office/powerpoint/2010/main" val="3766657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82</a:t>
            </a:fld>
            <a:endParaRPr lang="zh-CN" altLang="en-US"/>
          </a:p>
        </p:txBody>
      </p:sp>
    </p:spTree>
    <p:extLst>
      <p:ext uri="{BB962C8B-B14F-4D97-AF65-F5344CB8AC3E}">
        <p14:creationId xmlns:p14="http://schemas.microsoft.com/office/powerpoint/2010/main" val="665165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83</a:t>
            </a:fld>
            <a:endParaRPr lang="zh-CN" altLang="en-US"/>
          </a:p>
        </p:txBody>
      </p:sp>
    </p:spTree>
    <p:extLst>
      <p:ext uri="{BB962C8B-B14F-4D97-AF65-F5344CB8AC3E}">
        <p14:creationId xmlns:p14="http://schemas.microsoft.com/office/powerpoint/2010/main" val="4174967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85</a:t>
            </a:fld>
            <a:endParaRPr lang="zh-CN" altLang="en-US"/>
          </a:p>
        </p:txBody>
      </p:sp>
    </p:spTree>
    <p:extLst>
      <p:ext uri="{BB962C8B-B14F-4D97-AF65-F5344CB8AC3E}">
        <p14:creationId xmlns:p14="http://schemas.microsoft.com/office/powerpoint/2010/main" val="2884469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86</a:t>
            </a:fld>
            <a:endParaRPr lang="zh-CN" altLang="en-US"/>
          </a:p>
        </p:txBody>
      </p:sp>
    </p:spTree>
    <p:extLst>
      <p:ext uri="{BB962C8B-B14F-4D97-AF65-F5344CB8AC3E}">
        <p14:creationId xmlns:p14="http://schemas.microsoft.com/office/powerpoint/2010/main" val="2734827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87</a:t>
            </a:fld>
            <a:endParaRPr lang="zh-CN" altLang="en-US"/>
          </a:p>
        </p:txBody>
      </p:sp>
    </p:spTree>
    <p:extLst>
      <p:ext uri="{BB962C8B-B14F-4D97-AF65-F5344CB8AC3E}">
        <p14:creationId xmlns:p14="http://schemas.microsoft.com/office/powerpoint/2010/main" val="3138219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88</a:t>
            </a:fld>
            <a:endParaRPr lang="zh-CN" altLang="en-US"/>
          </a:p>
        </p:txBody>
      </p:sp>
    </p:spTree>
    <p:extLst>
      <p:ext uri="{BB962C8B-B14F-4D97-AF65-F5344CB8AC3E}">
        <p14:creationId xmlns:p14="http://schemas.microsoft.com/office/powerpoint/2010/main" val="1913072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70</a:t>
            </a:fld>
            <a:endParaRPr lang="zh-CN" altLang="en-US"/>
          </a:p>
        </p:txBody>
      </p:sp>
    </p:spTree>
    <p:extLst>
      <p:ext uri="{BB962C8B-B14F-4D97-AF65-F5344CB8AC3E}">
        <p14:creationId xmlns:p14="http://schemas.microsoft.com/office/powerpoint/2010/main" val="2486436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89</a:t>
            </a:fld>
            <a:endParaRPr lang="zh-CN" altLang="en-US"/>
          </a:p>
        </p:txBody>
      </p:sp>
    </p:spTree>
    <p:extLst>
      <p:ext uri="{BB962C8B-B14F-4D97-AF65-F5344CB8AC3E}">
        <p14:creationId xmlns:p14="http://schemas.microsoft.com/office/powerpoint/2010/main" val="927649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90</a:t>
            </a:fld>
            <a:endParaRPr lang="zh-CN" altLang="en-US"/>
          </a:p>
        </p:txBody>
      </p:sp>
    </p:spTree>
    <p:extLst>
      <p:ext uri="{BB962C8B-B14F-4D97-AF65-F5344CB8AC3E}">
        <p14:creationId xmlns:p14="http://schemas.microsoft.com/office/powerpoint/2010/main" val="3996370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91</a:t>
            </a:fld>
            <a:endParaRPr lang="zh-CN" altLang="en-US"/>
          </a:p>
        </p:txBody>
      </p:sp>
    </p:spTree>
    <p:extLst>
      <p:ext uri="{BB962C8B-B14F-4D97-AF65-F5344CB8AC3E}">
        <p14:creationId xmlns:p14="http://schemas.microsoft.com/office/powerpoint/2010/main" val="4212730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92</a:t>
            </a:fld>
            <a:endParaRPr lang="zh-CN" altLang="en-US"/>
          </a:p>
        </p:txBody>
      </p:sp>
    </p:spTree>
    <p:extLst>
      <p:ext uri="{BB962C8B-B14F-4D97-AF65-F5344CB8AC3E}">
        <p14:creationId xmlns:p14="http://schemas.microsoft.com/office/powerpoint/2010/main" val="1470235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93</a:t>
            </a:fld>
            <a:endParaRPr lang="zh-CN" altLang="en-US"/>
          </a:p>
        </p:txBody>
      </p:sp>
    </p:spTree>
    <p:extLst>
      <p:ext uri="{BB962C8B-B14F-4D97-AF65-F5344CB8AC3E}">
        <p14:creationId xmlns:p14="http://schemas.microsoft.com/office/powerpoint/2010/main" val="539770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94</a:t>
            </a:fld>
            <a:endParaRPr lang="zh-CN" altLang="en-US"/>
          </a:p>
        </p:txBody>
      </p:sp>
    </p:spTree>
    <p:extLst>
      <p:ext uri="{BB962C8B-B14F-4D97-AF65-F5344CB8AC3E}">
        <p14:creationId xmlns:p14="http://schemas.microsoft.com/office/powerpoint/2010/main" val="2668265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71</a:t>
            </a:fld>
            <a:endParaRPr lang="zh-CN" altLang="en-US"/>
          </a:p>
        </p:txBody>
      </p:sp>
    </p:spTree>
    <p:extLst>
      <p:ext uri="{BB962C8B-B14F-4D97-AF65-F5344CB8AC3E}">
        <p14:creationId xmlns:p14="http://schemas.microsoft.com/office/powerpoint/2010/main" val="2809852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72</a:t>
            </a:fld>
            <a:endParaRPr lang="zh-CN" altLang="en-US"/>
          </a:p>
        </p:txBody>
      </p:sp>
    </p:spTree>
    <p:extLst>
      <p:ext uri="{BB962C8B-B14F-4D97-AF65-F5344CB8AC3E}">
        <p14:creationId xmlns:p14="http://schemas.microsoft.com/office/powerpoint/2010/main" val="2361202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73</a:t>
            </a:fld>
            <a:endParaRPr lang="zh-CN" altLang="en-US"/>
          </a:p>
        </p:txBody>
      </p:sp>
    </p:spTree>
    <p:extLst>
      <p:ext uri="{BB962C8B-B14F-4D97-AF65-F5344CB8AC3E}">
        <p14:creationId xmlns:p14="http://schemas.microsoft.com/office/powerpoint/2010/main" val="3778700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74</a:t>
            </a:fld>
            <a:endParaRPr lang="zh-CN" altLang="en-US"/>
          </a:p>
        </p:txBody>
      </p:sp>
    </p:spTree>
    <p:extLst>
      <p:ext uri="{BB962C8B-B14F-4D97-AF65-F5344CB8AC3E}">
        <p14:creationId xmlns:p14="http://schemas.microsoft.com/office/powerpoint/2010/main" val="454446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75</a:t>
            </a:fld>
            <a:endParaRPr lang="zh-CN" altLang="en-US"/>
          </a:p>
        </p:txBody>
      </p:sp>
    </p:spTree>
    <p:extLst>
      <p:ext uri="{BB962C8B-B14F-4D97-AF65-F5344CB8AC3E}">
        <p14:creationId xmlns:p14="http://schemas.microsoft.com/office/powerpoint/2010/main" val="3251919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76</a:t>
            </a:fld>
            <a:endParaRPr lang="zh-CN" altLang="en-US"/>
          </a:p>
        </p:txBody>
      </p:sp>
    </p:spTree>
    <p:extLst>
      <p:ext uri="{BB962C8B-B14F-4D97-AF65-F5344CB8AC3E}">
        <p14:creationId xmlns:p14="http://schemas.microsoft.com/office/powerpoint/2010/main" val="759711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35486A-523A-4169-A026-E9B7C8D197E8}" type="slidenum">
              <a:rPr lang="zh-CN" altLang="en-US" smtClean="0"/>
              <a:t>77</a:t>
            </a:fld>
            <a:endParaRPr lang="zh-CN" altLang="en-US"/>
          </a:p>
        </p:txBody>
      </p:sp>
    </p:spTree>
    <p:extLst>
      <p:ext uri="{BB962C8B-B14F-4D97-AF65-F5344CB8AC3E}">
        <p14:creationId xmlns:p14="http://schemas.microsoft.com/office/powerpoint/2010/main" val="23084571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pPr algn="ctr"/>
            <a:r>
              <a:rPr lang="zh-CN" altLang="en-US" sz="2000" b="1" kern="1200" dirty="0">
                <a:solidFill>
                  <a:schemeClr val="accent3"/>
                </a:solidFill>
                <a:latin typeface="楷体" panose="02010609060101010101" pitchFamily="49" charset="-122"/>
                <a:ea typeface="楷体" panose="02010609060101010101" pitchFamily="49" charset="-122"/>
                <a:cs typeface="+mn-cs"/>
              </a:rPr>
              <a:t>简介</a:t>
            </a:r>
          </a:p>
        </p:txBody>
      </p:sp>
      <p:sp>
        <p:nvSpPr>
          <p:cNvPr id="18" name="TextBox 17"/>
          <p:cNvSpPr txBox="1"/>
          <p:nvPr userDrawn="1"/>
        </p:nvSpPr>
        <p:spPr>
          <a:xfrm>
            <a:off x="1334402" y="217318"/>
            <a:ext cx="3266649"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算法的误差分析</a:t>
            </a:r>
          </a:p>
        </p:txBody>
      </p:sp>
      <p:sp>
        <p:nvSpPr>
          <p:cNvPr id="19" name="TextBox 18"/>
          <p:cNvSpPr txBox="1"/>
          <p:nvPr userDrawn="1"/>
        </p:nvSpPr>
        <p:spPr>
          <a:xfrm>
            <a:off x="3354937" y="215972"/>
            <a:ext cx="3158716"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算法原理探析</a:t>
            </a:r>
          </a:p>
        </p:txBody>
      </p:sp>
      <p:sp>
        <p:nvSpPr>
          <p:cNvPr id="20" name="TextBox 19"/>
          <p:cNvSpPr txBox="1"/>
          <p:nvPr userDrawn="1"/>
        </p:nvSpPr>
        <p:spPr>
          <a:xfrm>
            <a:off x="5150338"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算法的演化</a:t>
            </a:r>
          </a:p>
        </p:txBody>
      </p:sp>
      <p:sp>
        <p:nvSpPr>
          <p:cNvPr id="21" name="等腰三角形 20"/>
          <p:cNvSpPr/>
          <p:nvPr userDrawn="1"/>
        </p:nvSpPr>
        <p:spPr bwMode="auto">
          <a:xfrm flipV="1">
            <a:off x="75537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3" name="TextBox 19"/>
          <p:cNvSpPr txBox="1"/>
          <p:nvPr userDrawn="1"/>
        </p:nvSpPr>
        <p:spPr>
          <a:xfrm>
            <a:off x="6627956"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算法实践</a:t>
            </a: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a:extLst>
              <a:ext uri="{FF2B5EF4-FFF2-40B4-BE49-F238E27FC236}">
                <a16:creationId xmlns:a16="http://schemas.microsoft.com/office/drawing/2014/main" id="{E11704C3-A13D-0BFB-509F-0DD3A91195B9}"/>
              </a:ext>
            </a:extLst>
          </p:cNvPr>
          <p:cNvSpPr txBox="1"/>
          <p:nvPr userDrawn="1"/>
        </p:nvSpPr>
        <p:spPr>
          <a:xfrm>
            <a:off x="7879395"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总结</a:t>
            </a:r>
          </a:p>
        </p:txBody>
      </p:sp>
      <p:sp>
        <p:nvSpPr>
          <p:cNvPr id="3" name="TextBox 19">
            <a:extLst>
              <a:ext uri="{FF2B5EF4-FFF2-40B4-BE49-F238E27FC236}">
                <a16:creationId xmlns:a16="http://schemas.microsoft.com/office/drawing/2014/main" id="{72ABDBC4-B35B-4758-097D-93F4510845D7}"/>
              </a:ext>
            </a:extLst>
          </p:cNvPr>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习题</a:t>
            </a: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7AE14199-62FE-47FF-8A15-AC42A1175E45}" type="datetime1">
              <a:rPr lang="zh-CN" altLang="en-US" smtClean="0"/>
              <a:t>2023-02-03</a:t>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19E6D73B-9BF6-4BD2-9345-3D928FF04AC9}"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BFE8987-91E6-4C67-A68C-FC6E7982C752}" type="datetime1">
              <a:rPr lang="zh-CN" altLang="en-US" smtClean="0"/>
              <a:t>2023-02-03</a:t>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A083314-406F-4B24-930B-8A8F20E77E8D}" type="slidenum">
              <a:rPr lang="zh-CN" altLang="en-US"/>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58E764CF-1DB2-4D4E-8540-3E4B36719D71}" type="datetime1">
              <a:rPr lang="zh-CN" altLang="en-US" smtClean="0"/>
              <a:t>2023-02-03</a:t>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DAE47F3B-30DA-4B9B-8D18-BD6E1D86FFEA}" type="slidenum">
              <a:rPr lang="zh-CN" altLang="en-US"/>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3F20A5A-CCD8-409A-AB4C-A478FD21F718}" type="datetime1">
              <a:rPr lang="zh-CN" altLang="en-US" smtClean="0"/>
              <a:t>2023-02-03</a:t>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EB97A5CC-AECD-4233-988E-9C9299CE12E0}"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8578733"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p>
        </p:txBody>
      </p:sp>
      <p:sp>
        <p:nvSpPr>
          <p:cNvPr id="18" name="TextBox 17"/>
          <p:cNvSpPr txBox="1"/>
          <p:nvPr userDrawn="1"/>
        </p:nvSpPr>
        <p:spPr>
          <a:xfrm>
            <a:off x="1334402" y="217318"/>
            <a:ext cx="3266649"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算法的误差分析</a:t>
            </a:r>
          </a:p>
        </p:txBody>
      </p:sp>
      <p:sp>
        <p:nvSpPr>
          <p:cNvPr id="19" name="TextBox 18"/>
          <p:cNvSpPr txBox="1"/>
          <p:nvPr userDrawn="1"/>
        </p:nvSpPr>
        <p:spPr>
          <a:xfrm>
            <a:off x="3354937" y="215972"/>
            <a:ext cx="3158716"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算法原理探析</a:t>
            </a:r>
          </a:p>
        </p:txBody>
      </p:sp>
      <p:sp>
        <p:nvSpPr>
          <p:cNvPr id="20" name="TextBox 19"/>
          <p:cNvSpPr txBox="1"/>
          <p:nvPr userDrawn="1"/>
        </p:nvSpPr>
        <p:spPr>
          <a:xfrm>
            <a:off x="5150338"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算法的演化</a:t>
            </a:r>
          </a:p>
        </p:txBody>
      </p:sp>
      <p:sp>
        <p:nvSpPr>
          <p:cNvPr id="13" name="TextBox 19"/>
          <p:cNvSpPr txBox="1"/>
          <p:nvPr userDrawn="1"/>
        </p:nvSpPr>
        <p:spPr>
          <a:xfrm>
            <a:off x="6627956"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算法实践</a:t>
            </a: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a:extLst>
              <a:ext uri="{FF2B5EF4-FFF2-40B4-BE49-F238E27FC236}">
                <a16:creationId xmlns:a16="http://schemas.microsoft.com/office/drawing/2014/main" id="{E11704C3-A13D-0BFB-509F-0DD3A91195B9}"/>
              </a:ext>
            </a:extLst>
          </p:cNvPr>
          <p:cNvSpPr txBox="1"/>
          <p:nvPr userDrawn="1"/>
        </p:nvSpPr>
        <p:spPr>
          <a:xfrm>
            <a:off x="7879395"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总结</a:t>
            </a:r>
          </a:p>
        </p:txBody>
      </p:sp>
      <p:sp>
        <p:nvSpPr>
          <p:cNvPr id="3" name="等腰三角形 2">
            <a:extLst>
              <a:ext uri="{FF2B5EF4-FFF2-40B4-BE49-F238E27FC236}">
                <a16:creationId xmlns:a16="http://schemas.microsoft.com/office/drawing/2014/main" id="{DABF5C89-9BFC-8D16-8629-4630534F2F39}"/>
              </a:ext>
            </a:extLst>
          </p:cNvPr>
          <p:cNvSpPr/>
          <p:nvPr userDrawn="1"/>
        </p:nvSpPr>
        <p:spPr bwMode="auto">
          <a:xfrm flipV="1">
            <a:off x="2209032"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 name="TextBox 19">
            <a:extLst>
              <a:ext uri="{FF2B5EF4-FFF2-40B4-BE49-F238E27FC236}">
                <a16:creationId xmlns:a16="http://schemas.microsoft.com/office/drawing/2014/main" id="{BA7B1509-7973-C021-3EFA-1CE6285C240E}"/>
              </a:ext>
            </a:extLst>
          </p:cNvPr>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习题</a:t>
            </a:r>
          </a:p>
        </p:txBody>
      </p:sp>
      <p:sp>
        <p:nvSpPr>
          <p:cNvPr id="5" name="矩形 4">
            <a:extLst>
              <a:ext uri="{FF2B5EF4-FFF2-40B4-BE49-F238E27FC236}">
                <a16:creationId xmlns:a16="http://schemas.microsoft.com/office/drawing/2014/main" id="{30FC1F8D-EA1F-E46F-7679-23E9129E7B17}"/>
              </a:ext>
            </a:extLst>
          </p:cNvPr>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278955864"/>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8578733"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p>
        </p:txBody>
      </p:sp>
      <p:sp>
        <p:nvSpPr>
          <p:cNvPr id="18" name="TextBox 17"/>
          <p:cNvSpPr txBox="1"/>
          <p:nvPr userDrawn="1"/>
        </p:nvSpPr>
        <p:spPr>
          <a:xfrm>
            <a:off x="1334402" y="217318"/>
            <a:ext cx="3266649"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算法的误差分析</a:t>
            </a:r>
          </a:p>
        </p:txBody>
      </p:sp>
      <p:sp>
        <p:nvSpPr>
          <p:cNvPr id="19" name="TextBox 18"/>
          <p:cNvSpPr txBox="1"/>
          <p:nvPr userDrawn="1"/>
        </p:nvSpPr>
        <p:spPr>
          <a:xfrm>
            <a:off x="3354937" y="215972"/>
            <a:ext cx="3158716"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算法原理探析</a:t>
            </a:r>
          </a:p>
        </p:txBody>
      </p:sp>
      <p:sp>
        <p:nvSpPr>
          <p:cNvPr id="20" name="TextBox 19"/>
          <p:cNvSpPr txBox="1"/>
          <p:nvPr userDrawn="1"/>
        </p:nvSpPr>
        <p:spPr>
          <a:xfrm>
            <a:off x="5150338"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算法的演化</a:t>
            </a:r>
          </a:p>
        </p:txBody>
      </p:sp>
      <p:sp>
        <p:nvSpPr>
          <p:cNvPr id="13" name="TextBox 19"/>
          <p:cNvSpPr txBox="1"/>
          <p:nvPr userDrawn="1"/>
        </p:nvSpPr>
        <p:spPr>
          <a:xfrm>
            <a:off x="6627956"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算法实践</a:t>
            </a: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a:extLst>
              <a:ext uri="{FF2B5EF4-FFF2-40B4-BE49-F238E27FC236}">
                <a16:creationId xmlns:a16="http://schemas.microsoft.com/office/drawing/2014/main" id="{E11704C3-A13D-0BFB-509F-0DD3A91195B9}"/>
              </a:ext>
            </a:extLst>
          </p:cNvPr>
          <p:cNvSpPr txBox="1"/>
          <p:nvPr userDrawn="1"/>
        </p:nvSpPr>
        <p:spPr>
          <a:xfrm>
            <a:off x="7879395"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总结</a:t>
            </a:r>
          </a:p>
        </p:txBody>
      </p:sp>
      <p:sp>
        <p:nvSpPr>
          <p:cNvPr id="4" name="等腰三角形 3">
            <a:extLst>
              <a:ext uri="{FF2B5EF4-FFF2-40B4-BE49-F238E27FC236}">
                <a16:creationId xmlns:a16="http://schemas.microsoft.com/office/drawing/2014/main" id="{5DBAC842-568B-3A4B-A75B-58846DC8B676}"/>
              </a:ext>
            </a:extLst>
          </p:cNvPr>
          <p:cNvSpPr/>
          <p:nvPr userDrawn="1"/>
        </p:nvSpPr>
        <p:spPr bwMode="auto">
          <a:xfrm flipV="1">
            <a:off x="416348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 name="矩形 2">
            <a:extLst>
              <a:ext uri="{FF2B5EF4-FFF2-40B4-BE49-F238E27FC236}">
                <a16:creationId xmlns:a16="http://schemas.microsoft.com/office/drawing/2014/main" id="{8E72323E-98F5-31FC-F6D3-780385BC94A7}"/>
              </a:ext>
            </a:extLst>
          </p:cNvPr>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5" name="TextBox 19">
            <a:extLst>
              <a:ext uri="{FF2B5EF4-FFF2-40B4-BE49-F238E27FC236}">
                <a16:creationId xmlns:a16="http://schemas.microsoft.com/office/drawing/2014/main" id="{99873923-02FA-B43C-C156-EB9BE531FC74}"/>
              </a:ext>
            </a:extLst>
          </p:cNvPr>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习题</a:t>
            </a:r>
          </a:p>
        </p:txBody>
      </p:sp>
    </p:spTree>
    <p:extLst>
      <p:ext uri="{BB962C8B-B14F-4D97-AF65-F5344CB8AC3E}">
        <p14:creationId xmlns:p14="http://schemas.microsoft.com/office/powerpoint/2010/main" val="1966984019"/>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8578733"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p>
        </p:txBody>
      </p:sp>
      <p:sp>
        <p:nvSpPr>
          <p:cNvPr id="18" name="TextBox 17"/>
          <p:cNvSpPr txBox="1"/>
          <p:nvPr userDrawn="1"/>
        </p:nvSpPr>
        <p:spPr>
          <a:xfrm>
            <a:off x="1334402" y="217318"/>
            <a:ext cx="3266649"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算法的误差分析</a:t>
            </a:r>
          </a:p>
        </p:txBody>
      </p:sp>
      <p:sp>
        <p:nvSpPr>
          <p:cNvPr id="19" name="TextBox 18"/>
          <p:cNvSpPr txBox="1"/>
          <p:nvPr userDrawn="1"/>
        </p:nvSpPr>
        <p:spPr>
          <a:xfrm>
            <a:off x="3354937" y="215972"/>
            <a:ext cx="3158716"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算法原理探析</a:t>
            </a:r>
          </a:p>
        </p:txBody>
      </p:sp>
      <p:sp>
        <p:nvSpPr>
          <p:cNvPr id="20" name="TextBox 19"/>
          <p:cNvSpPr txBox="1"/>
          <p:nvPr userDrawn="1"/>
        </p:nvSpPr>
        <p:spPr>
          <a:xfrm>
            <a:off x="5150338" y="215972"/>
            <a:ext cx="1477618"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算法的演化</a:t>
            </a:r>
          </a:p>
        </p:txBody>
      </p:sp>
      <p:sp>
        <p:nvSpPr>
          <p:cNvPr id="13" name="TextBox 19"/>
          <p:cNvSpPr txBox="1"/>
          <p:nvPr userDrawn="1"/>
        </p:nvSpPr>
        <p:spPr>
          <a:xfrm>
            <a:off x="6627956"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算法实践</a:t>
            </a: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a:extLst>
              <a:ext uri="{FF2B5EF4-FFF2-40B4-BE49-F238E27FC236}">
                <a16:creationId xmlns:a16="http://schemas.microsoft.com/office/drawing/2014/main" id="{E11704C3-A13D-0BFB-509F-0DD3A91195B9}"/>
              </a:ext>
            </a:extLst>
          </p:cNvPr>
          <p:cNvSpPr txBox="1"/>
          <p:nvPr userDrawn="1"/>
        </p:nvSpPr>
        <p:spPr>
          <a:xfrm>
            <a:off x="7879395"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总结</a:t>
            </a:r>
          </a:p>
        </p:txBody>
      </p:sp>
      <p:sp>
        <p:nvSpPr>
          <p:cNvPr id="3" name="等腰三角形 2">
            <a:extLst>
              <a:ext uri="{FF2B5EF4-FFF2-40B4-BE49-F238E27FC236}">
                <a16:creationId xmlns:a16="http://schemas.microsoft.com/office/drawing/2014/main" id="{68EC1353-E4C1-A16A-C988-2DF384BCEB39}"/>
              </a:ext>
            </a:extLst>
          </p:cNvPr>
          <p:cNvSpPr/>
          <p:nvPr userDrawn="1"/>
        </p:nvSpPr>
        <p:spPr bwMode="auto">
          <a:xfrm flipV="1">
            <a:off x="5789755"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 name="矩形 3">
            <a:extLst>
              <a:ext uri="{FF2B5EF4-FFF2-40B4-BE49-F238E27FC236}">
                <a16:creationId xmlns:a16="http://schemas.microsoft.com/office/drawing/2014/main" id="{C09A12D5-B43C-2921-D6F4-A7CF64A8D787}"/>
              </a:ext>
            </a:extLst>
          </p:cNvPr>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5" name="TextBox 19">
            <a:extLst>
              <a:ext uri="{FF2B5EF4-FFF2-40B4-BE49-F238E27FC236}">
                <a16:creationId xmlns:a16="http://schemas.microsoft.com/office/drawing/2014/main" id="{89175C21-B5B1-4C29-5EFB-15FD2FA1A6B4}"/>
              </a:ext>
            </a:extLst>
          </p:cNvPr>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习题</a:t>
            </a:r>
          </a:p>
        </p:txBody>
      </p:sp>
    </p:spTree>
    <p:extLst>
      <p:ext uri="{BB962C8B-B14F-4D97-AF65-F5344CB8AC3E}">
        <p14:creationId xmlns:p14="http://schemas.microsoft.com/office/powerpoint/2010/main" val="685704978"/>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8578733"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p>
        </p:txBody>
      </p:sp>
      <p:sp>
        <p:nvSpPr>
          <p:cNvPr id="18" name="TextBox 17"/>
          <p:cNvSpPr txBox="1"/>
          <p:nvPr userDrawn="1"/>
        </p:nvSpPr>
        <p:spPr>
          <a:xfrm>
            <a:off x="1334402" y="217318"/>
            <a:ext cx="3266649"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算法的误差分析</a:t>
            </a:r>
          </a:p>
        </p:txBody>
      </p:sp>
      <p:sp>
        <p:nvSpPr>
          <p:cNvPr id="19" name="TextBox 18"/>
          <p:cNvSpPr txBox="1"/>
          <p:nvPr userDrawn="1"/>
        </p:nvSpPr>
        <p:spPr>
          <a:xfrm>
            <a:off x="3354937" y="215972"/>
            <a:ext cx="3158716"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算法原理探析</a:t>
            </a:r>
          </a:p>
        </p:txBody>
      </p:sp>
      <p:sp>
        <p:nvSpPr>
          <p:cNvPr id="20" name="TextBox 19"/>
          <p:cNvSpPr txBox="1"/>
          <p:nvPr userDrawn="1"/>
        </p:nvSpPr>
        <p:spPr>
          <a:xfrm>
            <a:off x="5150338"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算法的演化</a:t>
            </a:r>
          </a:p>
        </p:txBody>
      </p:sp>
      <p:sp>
        <p:nvSpPr>
          <p:cNvPr id="13" name="TextBox 19"/>
          <p:cNvSpPr txBox="1"/>
          <p:nvPr userDrawn="1"/>
        </p:nvSpPr>
        <p:spPr>
          <a:xfrm>
            <a:off x="6627956" y="215972"/>
            <a:ext cx="1477618"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算法实践</a:t>
            </a: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a:extLst>
              <a:ext uri="{FF2B5EF4-FFF2-40B4-BE49-F238E27FC236}">
                <a16:creationId xmlns:a16="http://schemas.microsoft.com/office/drawing/2014/main" id="{E11704C3-A13D-0BFB-509F-0DD3A91195B9}"/>
              </a:ext>
            </a:extLst>
          </p:cNvPr>
          <p:cNvSpPr txBox="1"/>
          <p:nvPr userDrawn="1"/>
        </p:nvSpPr>
        <p:spPr>
          <a:xfrm>
            <a:off x="7879395"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总结</a:t>
            </a:r>
          </a:p>
        </p:txBody>
      </p:sp>
      <p:sp>
        <p:nvSpPr>
          <p:cNvPr id="4" name="等腰三角形 3">
            <a:extLst>
              <a:ext uri="{FF2B5EF4-FFF2-40B4-BE49-F238E27FC236}">
                <a16:creationId xmlns:a16="http://schemas.microsoft.com/office/drawing/2014/main" id="{88E04E19-10B4-3FFC-82F3-950C5B7777BA}"/>
              </a:ext>
            </a:extLst>
          </p:cNvPr>
          <p:cNvSpPr/>
          <p:nvPr userDrawn="1"/>
        </p:nvSpPr>
        <p:spPr bwMode="auto">
          <a:xfrm flipV="1">
            <a:off x="7167982"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 name="矩形 2">
            <a:extLst>
              <a:ext uri="{FF2B5EF4-FFF2-40B4-BE49-F238E27FC236}">
                <a16:creationId xmlns:a16="http://schemas.microsoft.com/office/drawing/2014/main" id="{8331896A-DDE2-111E-E35B-8C5B72A64A46}"/>
              </a:ext>
            </a:extLst>
          </p:cNvPr>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5" name="TextBox 19">
            <a:extLst>
              <a:ext uri="{FF2B5EF4-FFF2-40B4-BE49-F238E27FC236}">
                <a16:creationId xmlns:a16="http://schemas.microsoft.com/office/drawing/2014/main" id="{1DF9C7E0-A3D9-CCEA-14DA-0FD990581334}"/>
              </a:ext>
            </a:extLst>
          </p:cNvPr>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习题</a:t>
            </a:r>
          </a:p>
        </p:txBody>
      </p:sp>
    </p:spTree>
    <p:extLst>
      <p:ext uri="{BB962C8B-B14F-4D97-AF65-F5344CB8AC3E}">
        <p14:creationId xmlns:p14="http://schemas.microsoft.com/office/powerpoint/2010/main" val="2262166280"/>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8578733"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p>
        </p:txBody>
      </p:sp>
      <p:sp>
        <p:nvSpPr>
          <p:cNvPr id="18" name="TextBox 17"/>
          <p:cNvSpPr txBox="1"/>
          <p:nvPr userDrawn="1"/>
        </p:nvSpPr>
        <p:spPr>
          <a:xfrm>
            <a:off x="1334402" y="217318"/>
            <a:ext cx="3266649"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算法的误差分析</a:t>
            </a:r>
          </a:p>
        </p:txBody>
      </p:sp>
      <p:sp>
        <p:nvSpPr>
          <p:cNvPr id="19" name="TextBox 18"/>
          <p:cNvSpPr txBox="1"/>
          <p:nvPr userDrawn="1"/>
        </p:nvSpPr>
        <p:spPr>
          <a:xfrm>
            <a:off x="3354937" y="215972"/>
            <a:ext cx="3158716"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算法原理探析</a:t>
            </a:r>
          </a:p>
        </p:txBody>
      </p:sp>
      <p:sp>
        <p:nvSpPr>
          <p:cNvPr id="20" name="TextBox 19"/>
          <p:cNvSpPr txBox="1"/>
          <p:nvPr userDrawn="1"/>
        </p:nvSpPr>
        <p:spPr>
          <a:xfrm>
            <a:off x="5150338"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算法的演化</a:t>
            </a:r>
          </a:p>
        </p:txBody>
      </p:sp>
      <p:sp>
        <p:nvSpPr>
          <p:cNvPr id="13" name="TextBox 19"/>
          <p:cNvSpPr txBox="1"/>
          <p:nvPr userDrawn="1"/>
        </p:nvSpPr>
        <p:spPr>
          <a:xfrm>
            <a:off x="6627956"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算法实践</a:t>
            </a: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a:extLst>
              <a:ext uri="{FF2B5EF4-FFF2-40B4-BE49-F238E27FC236}">
                <a16:creationId xmlns:a16="http://schemas.microsoft.com/office/drawing/2014/main" id="{E11704C3-A13D-0BFB-509F-0DD3A91195B9}"/>
              </a:ext>
            </a:extLst>
          </p:cNvPr>
          <p:cNvSpPr txBox="1"/>
          <p:nvPr userDrawn="1"/>
        </p:nvSpPr>
        <p:spPr>
          <a:xfrm>
            <a:off x="7879395" y="215972"/>
            <a:ext cx="1477618"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总结</a:t>
            </a:r>
          </a:p>
        </p:txBody>
      </p:sp>
      <p:sp>
        <p:nvSpPr>
          <p:cNvPr id="3" name="等腰三角形 2">
            <a:extLst>
              <a:ext uri="{FF2B5EF4-FFF2-40B4-BE49-F238E27FC236}">
                <a16:creationId xmlns:a16="http://schemas.microsoft.com/office/drawing/2014/main" id="{FCAA632B-51CF-C81C-8CAB-98D239E6ED8D}"/>
              </a:ext>
            </a:extLst>
          </p:cNvPr>
          <p:cNvSpPr/>
          <p:nvPr userDrawn="1"/>
        </p:nvSpPr>
        <p:spPr bwMode="auto">
          <a:xfrm flipV="1">
            <a:off x="819082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 name="矩形 3">
            <a:extLst>
              <a:ext uri="{FF2B5EF4-FFF2-40B4-BE49-F238E27FC236}">
                <a16:creationId xmlns:a16="http://schemas.microsoft.com/office/drawing/2014/main" id="{E94BF3D0-76BC-D130-3DFC-2CFF81ED2EA8}"/>
              </a:ext>
            </a:extLst>
          </p:cNvPr>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5" name="TextBox 19">
            <a:extLst>
              <a:ext uri="{FF2B5EF4-FFF2-40B4-BE49-F238E27FC236}">
                <a16:creationId xmlns:a16="http://schemas.microsoft.com/office/drawing/2014/main" id="{B918C42C-63C7-0E07-0D98-9D48D8F28207}"/>
              </a:ext>
            </a:extLst>
          </p:cNvPr>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习题</a:t>
            </a:r>
          </a:p>
        </p:txBody>
      </p:sp>
    </p:spTree>
    <p:extLst>
      <p:ext uri="{BB962C8B-B14F-4D97-AF65-F5344CB8AC3E}">
        <p14:creationId xmlns:p14="http://schemas.microsoft.com/office/powerpoint/2010/main" val="2635390222"/>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t>‹#›</a:t>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a:off x="72898" y="625060"/>
            <a:ext cx="8578733"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643" y="215972"/>
            <a:ext cx="1477618" cy="400110"/>
          </a:xfrm>
          <a:prstGeom prst="rect">
            <a:avLst/>
          </a:prstGeom>
          <a:noFill/>
        </p:spPr>
        <p:txBody>
          <a:bodyPr wrap="square" rtlCol="0">
            <a:spAutoFit/>
          </a:bodyPr>
          <a:lstStyle/>
          <a:p>
            <a:pPr algn="ctr"/>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p>
        </p:txBody>
      </p:sp>
      <p:sp>
        <p:nvSpPr>
          <p:cNvPr id="18" name="TextBox 17"/>
          <p:cNvSpPr txBox="1"/>
          <p:nvPr userDrawn="1"/>
        </p:nvSpPr>
        <p:spPr>
          <a:xfrm>
            <a:off x="1334402" y="217318"/>
            <a:ext cx="3266649"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算法的误差分析</a:t>
            </a:r>
          </a:p>
        </p:txBody>
      </p:sp>
      <p:sp>
        <p:nvSpPr>
          <p:cNvPr id="19" name="TextBox 18"/>
          <p:cNvSpPr txBox="1"/>
          <p:nvPr userDrawn="1"/>
        </p:nvSpPr>
        <p:spPr>
          <a:xfrm>
            <a:off x="3354937" y="215972"/>
            <a:ext cx="3158716"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算法原理探析</a:t>
            </a:r>
          </a:p>
        </p:txBody>
      </p:sp>
      <p:sp>
        <p:nvSpPr>
          <p:cNvPr id="20" name="TextBox 19"/>
          <p:cNvSpPr txBox="1"/>
          <p:nvPr userDrawn="1"/>
        </p:nvSpPr>
        <p:spPr>
          <a:xfrm>
            <a:off x="5150338"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算法的演化</a:t>
            </a:r>
          </a:p>
        </p:txBody>
      </p:sp>
      <p:sp>
        <p:nvSpPr>
          <p:cNvPr id="13" name="TextBox 19"/>
          <p:cNvSpPr txBox="1"/>
          <p:nvPr userDrawn="1"/>
        </p:nvSpPr>
        <p:spPr>
          <a:xfrm>
            <a:off x="6627956"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算法实践</a:t>
            </a: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9">
            <a:extLst>
              <a:ext uri="{FF2B5EF4-FFF2-40B4-BE49-F238E27FC236}">
                <a16:creationId xmlns:a16="http://schemas.microsoft.com/office/drawing/2014/main" id="{E11704C3-A13D-0BFB-509F-0DD3A91195B9}"/>
              </a:ext>
            </a:extLst>
          </p:cNvPr>
          <p:cNvSpPr txBox="1"/>
          <p:nvPr userDrawn="1"/>
        </p:nvSpPr>
        <p:spPr>
          <a:xfrm>
            <a:off x="7879395" y="215972"/>
            <a:ext cx="1477618" cy="400110"/>
          </a:xfrm>
          <a:prstGeom prst="rect">
            <a:avLst/>
          </a:prstGeom>
          <a:noFill/>
        </p:spPr>
        <p:txBody>
          <a:bodyPr wrap="square" rtlCol="0">
            <a:spAutoFit/>
          </a:bodyPr>
          <a:lstStyle/>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总结</a:t>
            </a:r>
          </a:p>
        </p:txBody>
      </p:sp>
      <p:sp>
        <p:nvSpPr>
          <p:cNvPr id="4" name="矩形 3">
            <a:extLst>
              <a:ext uri="{FF2B5EF4-FFF2-40B4-BE49-F238E27FC236}">
                <a16:creationId xmlns:a16="http://schemas.microsoft.com/office/drawing/2014/main" id="{E94BF3D0-76BC-D130-3DFC-2CFF81ED2EA8}"/>
              </a:ext>
            </a:extLst>
          </p:cNvPr>
          <p:cNvSpPr/>
          <p:nvPr userDrawn="1"/>
        </p:nvSpPr>
        <p:spPr bwMode="auto">
          <a:xfrm>
            <a:off x="72898" y="625060"/>
            <a:ext cx="9457964" cy="45719"/>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5" name="TextBox 19">
            <a:extLst>
              <a:ext uri="{FF2B5EF4-FFF2-40B4-BE49-F238E27FC236}">
                <a16:creationId xmlns:a16="http://schemas.microsoft.com/office/drawing/2014/main" id="{B918C42C-63C7-0E07-0D98-9D48D8F28207}"/>
              </a:ext>
            </a:extLst>
          </p:cNvPr>
          <p:cNvSpPr txBox="1"/>
          <p:nvPr userDrawn="1"/>
        </p:nvSpPr>
        <p:spPr>
          <a:xfrm>
            <a:off x="8656319" y="206089"/>
            <a:ext cx="1477618" cy="40011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习题</a:t>
            </a:r>
          </a:p>
        </p:txBody>
      </p:sp>
      <p:sp>
        <p:nvSpPr>
          <p:cNvPr id="6" name="等腰三角形 5">
            <a:extLst>
              <a:ext uri="{FF2B5EF4-FFF2-40B4-BE49-F238E27FC236}">
                <a16:creationId xmlns:a16="http://schemas.microsoft.com/office/drawing/2014/main" id="{42CB0148-77D1-6499-ACFD-1317C7BB16F1}"/>
              </a:ext>
            </a:extLst>
          </p:cNvPr>
          <p:cNvSpPr/>
          <p:nvPr userDrawn="1"/>
        </p:nvSpPr>
        <p:spPr bwMode="auto">
          <a:xfrm flipV="1">
            <a:off x="8949891" y="71562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072763014"/>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75C33EB-063F-4D63-A402-718A06057984}" type="datetime1">
              <a:rPr lang="zh-CN" altLang="en-US" smtClean="0"/>
              <a:t>2023-02-03</a:t>
            </a:fld>
            <a:endParaRPr lang="zh-CN" altLang="en-US"/>
          </a:p>
        </p:txBody>
      </p:sp>
      <p:sp>
        <p:nvSpPr>
          <p:cNvPr id="4"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E9351E7-F75D-4AA5-BB71-0C3D52630BA0}"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7A49EF3-9478-4275-BBE1-2BE3635C734D}" type="datetime1">
              <a:rPr lang="zh-CN" altLang="en-US" smtClean="0"/>
              <a:t>2023-02-03</a:t>
            </a:fld>
            <a:endParaRPr lang="zh-CN" altLang="en-US"/>
          </a:p>
        </p:txBody>
      </p:sp>
      <p:sp>
        <p:nvSpPr>
          <p:cNvPr id="3"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2CCF5A7F-EC20-4BA8-A62C-D8F3AF147111}"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4" r:id="rId6"/>
    <p:sldLayoutId id="2147483665" r:id="rId7"/>
    <p:sldLayoutId id="2147483654" r:id="rId8"/>
    <p:sldLayoutId id="2147483655" r:id="rId9"/>
    <p:sldLayoutId id="2147483656" r:id="rId10"/>
    <p:sldLayoutId id="2147483657" r:id="rId11"/>
    <p:sldLayoutId id="2147483658" r:id="rId12"/>
    <p:sldLayoutId id="2147483659" r:id="rId13"/>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9.xml"/><Relationship Id="rId1" Type="http://schemas.openxmlformats.org/officeDocument/2006/relationships/themeOverride" Target="../theme/themeOverride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9.xml"/><Relationship Id="rId1" Type="http://schemas.openxmlformats.org/officeDocument/2006/relationships/themeOverride" Target="../theme/themeOverride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6.png"/><Relationship Id="rId2" Type="http://schemas.openxmlformats.org/officeDocument/2006/relationships/slideLayout" Target="../slideLayouts/slideLayout9.xml"/><Relationship Id="rId1" Type="http://schemas.openxmlformats.org/officeDocument/2006/relationships/themeOverride" Target="../theme/themeOverride2.xml"/><Relationship Id="rId6" Type="http://schemas.openxmlformats.org/officeDocument/2006/relationships/slide" Target="slide67.xml"/><Relationship Id="rId5" Type="http://schemas.openxmlformats.org/officeDocument/2006/relationships/slide" Target="slide47.xml"/><Relationship Id="rId4" Type="http://schemas.openxmlformats.org/officeDocument/2006/relationships/slide" Target="slide30.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4.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6.xml"/></Relationships>
</file>

<file path=ppt/slides/_rels/slide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83.png"/><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93.png"/><Relationship Id="rId4" Type="http://schemas.openxmlformats.org/officeDocument/2006/relationships/image" Target="../media/image92.png"/></Relationships>
</file>

<file path=ppt/slides/_rels/slide75.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01.png"/><Relationship Id="rId4" Type="http://schemas.openxmlformats.org/officeDocument/2006/relationships/image" Target="../media/image100.png"/></Relationships>
</file>

<file path=ppt/slides/_rels/slide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04.png"/><Relationship Id="rId4" Type="http://schemas.openxmlformats.org/officeDocument/2006/relationships/image" Target="../media/image103.png"/></Relationships>
</file>

<file path=ppt/slides/_rels/slide7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7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15.png"/></Relationships>
</file>

<file path=ppt/slides/_rels/slide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8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1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124.png"/><Relationship Id="rId4" Type="http://schemas.openxmlformats.org/officeDocument/2006/relationships/image" Target="../media/image123.png"/></Relationships>
</file>

<file path=ppt/slides/_rels/slide8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129.png"/><Relationship Id="rId4" Type="http://schemas.openxmlformats.org/officeDocument/2006/relationships/image" Target="../media/image128.png"/></Relationships>
</file>

<file path=ppt/slides/_rels/slide9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3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7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15363" name="组合 4"/>
          <p:cNvGrpSpPr/>
          <p:nvPr/>
        </p:nvGrpSpPr>
        <p:grpSpPr bwMode="auto">
          <a:xfrm>
            <a:off x="0" y="333375"/>
            <a:ext cx="1489075" cy="419100"/>
            <a:chOff x="0" y="0"/>
            <a:chExt cx="1489439" cy="419100"/>
          </a:xfrm>
        </p:grpSpPr>
        <p:sp>
          <p:nvSpPr>
            <p:cNvPr id="15377"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8"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9"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4" name="矩形 8"/>
          <p:cNvSpPr/>
          <p:nvPr/>
        </p:nvSpPr>
        <p:spPr bwMode="auto">
          <a:xfrm>
            <a:off x="4686300" y="2134394"/>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5" name="矩形 9"/>
          <p:cNvSpPr>
            <a:spLocks noChangeArrowheads="1"/>
          </p:cNvSpPr>
          <p:nvPr/>
        </p:nvSpPr>
        <p:spPr bwMode="auto">
          <a:xfrm>
            <a:off x="12020550" y="2143919"/>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6" name="等腰三角形 11"/>
          <p:cNvSpPr/>
          <p:nvPr/>
        </p:nvSpPr>
        <p:spPr bwMode="auto">
          <a:xfrm>
            <a:off x="5895975" y="2143919"/>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7"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8"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9"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5370" name="组合 23"/>
          <p:cNvGrpSpPr/>
          <p:nvPr/>
        </p:nvGrpSpPr>
        <p:grpSpPr bwMode="auto">
          <a:xfrm>
            <a:off x="5705475" y="2623344"/>
            <a:ext cx="885825" cy="887412"/>
            <a:chOff x="0" y="0"/>
            <a:chExt cx="1236662" cy="1236662"/>
          </a:xfrm>
        </p:grpSpPr>
        <p:pic>
          <p:nvPicPr>
            <p:cNvPr id="15375" name="组合 2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15373" name="图片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7"/>
          <p:cNvSpPr txBox="1">
            <a:spLocks noChangeArrowheads="1"/>
          </p:cNvSpPr>
          <p:nvPr/>
        </p:nvSpPr>
        <p:spPr bwMode="auto">
          <a:xfrm>
            <a:off x="6665353" y="2578533"/>
            <a:ext cx="5126598" cy="923330"/>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5400" b="1">
                <a:solidFill>
                  <a:schemeClr val="bg1"/>
                </a:solidFill>
                <a:latin typeface="微软雅黑" panose="020B0503020204020204" pitchFamily="34" charset="-122"/>
                <a:ea typeface="微软雅黑" panose="020B0503020204020204" pitchFamily="34" charset="-122"/>
              </a:rPr>
              <a:t>Boosting </a:t>
            </a:r>
            <a:r>
              <a:rPr lang="zh-CN" altLang="en-US" sz="5400" b="1">
                <a:solidFill>
                  <a:schemeClr val="bg1"/>
                </a:solidFill>
                <a:latin typeface="微软雅黑" panose="020B0503020204020204" pitchFamily="34" charset="-122"/>
                <a:ea typeface="微软雅黑" panose="020B0503020204020204" pitchFamily="34" charset="-122"/>
              </a:rPr>
              <a:t>方法</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24" name="TextBox 7"/>
          <p:cNvSpPr txBox="1">
            <a:spLocks noChangeArrowheads="1"/>
          </p:cNvSpPr>
          <p:nvPr/>
        </p:nvSpPr>
        <p:spPr bwMode="auto">
          <a:xfrm>
            <a:off x="8133347" y="3469197"/>
            <a:ext cx="2165685" cy="369332"/>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800" b="1">
                <a:solidFill>
                  <a:schemeClr val="bg1"/>
                </a:solidFill>
                <a:latin typeface="Arial" panose="020B0604020202020204" pitchFamily="34" charset="0"/>
              </a:rPr>
              <a:t>Boosting method</a:t>
            </a:r>
            <a:endParaRPr lang="zh-CN" altLang="en-US" sz="1800" b="1" dirty="0">
              <a:solidFill>
                <a:schemeClr val="bg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250" fill="hold"/>
                                        <p:tgtEl>
                                          <p:spTgt spid="24"/>
                                        </p:tgtEl>
                                        <p:attrNameLst>
                                          <p:attrName>ppt_x</p:attrName>
                                        </p:attrNameLst>
                                      </p:cBhvr>
                                      <p:tavLst>
                                        <p:tav tm="0">
                                          <p:val>
                                            <p:strVal val="1+#ppt_w/2"/>
                                          </p:val>
                                        </p:tav>
                                        <p:tav tm="100000">
                                          <p:val>
                                            <p:strVal val="#ppt_x"/>
                                          </p:val>
                                        </p:tav>
                                      </p:tavLst>
                                    </p:anim>
                                    <p:anim calcmode="lin" valueType="num">
                                      <p:cBhvr additive="base">
                                        <p:cTn id="12" dur="2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B618436-DC7C-E477-15F2-CD1A769A682F}"/>
              </a:ext>
            </a:extLst>
          </p:cNvPr>
          <p:cNvSpPr txBox="1"/>
          <p:nvPr/>
        </p:nvSpPr>
        <p:spPr>
          <a:xfrm>
            <a:off x="311085" y="1309739"/>
            <a:ext cx="11217898" cy="4665701"/>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方法起源于一个纯理论性的公开问题，即所谓的 </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公开问题</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1984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Valiant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在研究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probably approximately correct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）学习框架时，给出了强可学习（或称可学习）和弱可学习的概念。</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1988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Kearns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Valiant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在研究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学习模型时，针对以上弱可学习与强可学习提出如下公开问题：是否可 以将性能仅略好于随机猜测的弱学习算法“</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提升为为具有任意精确度的强学习算法？即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公开问题。</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此问题非常重要，因为获得一个弱学习器要比获得一个强学习器要容易的多。如果该问题的答案是肯定的，那么任何弱学习器都有可能被提升为强学习器。这一思想对今后机器学习算法尤其是集成学习的发展产生了深远的影响。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4975E442-3C9A-2A74-605E-AB3FBDE27E57}"/>
              </a:ext>
            </a:extLst>
          </p:cNvPr>
          <p:cNvSpPr txBox="1"/>
          <p:nvPr/>
        </p:nvSpPr>
        <p:spPr>
          <a:xfrm>
            <a:off x="3747654" y="724964"/>
            <a:ext cx="6109854" cy="584775"/>
          </a:xfrm>
          <a:prstGeom prst="rect">
            <a:avLst/>
          </a:prstGeom>
          <a:noFill/>
        </p:spPr>
        <p:txBody>
          <a:bodyPr wrap="square">
            <a:spAutoFit/>
          </a:bodyPr>
          <a:lstStyle/>
          <a:p>
            <a:r>
              <a:rPr lang="en-US" altLang="zh-CN" sz="240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1.1 Boosting </a:t>
            </a:r>
            <a:r>
              <a:rPr lang="zh-CN" altLang="en-US"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方法</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起源</a:t>
            </a:r>
          </a:p>
        </p:txBody>
      </p:sp>
    </p:spTree>
    <p:extLst>
      <p:ext uri="{BB962C8B-B14F-4D97-AF65-F5344CB8AC3E}">
        <p14:creationId xmlns:p14="http://schemas.microsoft.com/office/powerpoint/2010/main" val="1264432558"/>
      </p:ext>
    </p:extLst>
  </p:cSld>
  <p:clrMapOvr>
    <a:masterClrMapping/>
  </p:clrMapOvr>
  <p:transition spd="slow">
    <p:push/>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1427411B-D1C3-2179-5DE7-8CB359208A76}"/>
              </a:ext>
            </a:extLst>
          </p:cNvPr>
          <p:cNvSpPr txBox="1"/>
          <p:nvPr/>
        </p:nvSpPr>
        <p:spPr>
          <a:xfrm>
            <a:off x="338646" y="1130291"/>
            <a:ext cx="11190336" cy="143032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、给定如表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7.2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所示训练数据。假设弱分类器为阈值函数，选择弱分类器的标准是其阈值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使该分类器在训练数据集上分类误差率最低。试用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AdBoost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算法学习一个强分类器，并尝试给出算法代码。</a:t>
            </a:r>
          </a:p>
        </p:txBody>
      </p:sp>
      <p:pic>
        <p:nvPicPr>
          <p:cNvPr id="3" name="图片 2">
            <a:extLst>
              <a:ext uri="{FF2B5EF4-FFF2-40B4-BE49-F238E27FC236}">
                <a16:creationId xmlns:a16="http://schemas.microsoft.com/office/drawing/2014/main" id="{00FB79CF-A218-5A2D-759A-4035C6516925}"/>
              </a:ext>
            </a:extLst>
          </p:cNvPr>
          <p:cNvPicPr>
            <a:picLocks noChangeAspect="1"/>
          </p:cNvPicPr>
          <p:nvPr/>
        </p:nvPicPr>
        <p:blipFill>
          <a:blip r:embed="rId2"/>
          <a:stretch>
            <a:fillRect/>
          </a:stretch>
        </p:blipFill>
        <p:spPr>
          <a:xfrm>
            <a:off x="2714625" y="3429000"/>
            <a:ext cx="6762750" cy="1190625"/>
          </a:xfrm>
          <a:prstGeom prst="rect">
            <a:avLst/>
          </a:prstGeom>
        </p:spPr>
      </p:pic>
      <p:sp>
        <p:nvSpPr>
          <p:cNvPr id="4" name="文本框 3">
            <a:extLst>
              <a:ext uri="{FF2B5EF4-FFF2-40B4-BE49-F238E27FC236}">
                <a16:creationId xmlns:a16="http://schemas.microsoft.com/office/drawing/2014/main" id="{2DC88D39-89FA-4D2B-E8C7-2DB9C9A15A21}"/>
              </a:ext>
            </a:extLst>
          </p:cNvPr>
          <p:cNvSpPr txBox="1"/>
          <p:nvPr/>
        </p:nvSpPr>
        <p:spPr>
          <a:xfrm>
            <a:off x="3114633" y="2998113"/>
            <a:ext cx="5962734" cy="430887"/>
          </a:xfrm>
          <a:prstGeom prst="rect">
            <a:avLst/>
          </a:prstGeom>
          <a:noFill/>
        </p:spPr>
        <p:txBody>
          <a:bodyPr wrap="square" rtlCol="0">
            <a:spAutoFit/>
          </a:bodyPr>
          <a:lstStyle/>
          <a:p>
            <a:pPr algn="ct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表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7.2 </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训练数据表</a:t>
            </a:r>
          </a:p>
        </p:txBody>
      </p:sp>
    </p:spTree>
    <p:extLst>
      <p:ext uri="{BB962C8B-B14F-4D97-AF65-F5344CB8AC3E}">
        <p14:creationId xmlns:p14="http://schemas.microsoft.com/office/powerpoint/2010/main" val="1863797212"/>
      </p:ext>
    </p:extLst>
  </p:cSld>
  <p:clrMapOvr>
    <a:masterClrMapping/>
  </p:clrMapOvr>
  <p:transition spd="slow">
    <p:push/>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1427411B-D1C3-2179-5DE7-8CB359208A76}"/>
              </a:ext>
            </a:extLst>
          </p:cNvPr>
          <p:cNvSpPr txBox="1"/>
          <p:nvPr/>
        </p:nvSpPr>
        <p:spPr>
          <a:xfrm>
            <a:off x="338646" y="1130291"/>
            <a:ext cx="11190336" cy="189199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、某公司招聘职员考察身体、业务能力、发展潜力这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项。身体分为合格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、不合格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两级；业务能力和发展潜力分为上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三级；分类标签分为合格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、不合格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两类。已知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10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人数据，如表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7.3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所示。假设弱分类器为决策树桩，试用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算法学习一个强分类器，并尝试给出算法代码。</a:t>
            </a:r>
          </a:p>
        </p:txBody>
      </p:sp>
      <p:sp>
        <p:nvSpPr>
          <p:cNvPr id="4" name="文本框 3">
            <a:extLst>
              <a:ext uri="{FF2B5EF4-FFF2-40B4-BE49-F238E27FC236}">
                <a16:creationId xmlns:a16="http://schemas.microsoft.com/office/drawing/2014/main" id="{2DC88D39-89FA-4D2B-E8C7-2DB9C9A15A21}"/>
              </a:ext>
            </a:extLst>
          </p:cNvPr>
          <p:cNvSpPr txBox="1"/>
          <p:nvPr/>
        </p:nvSpPr>
        <p:spPr>
          <a:xfrm>
            <a:off x="3114633" y="3164626"/>
            <a:ext cx="5962734" cy="430887"/>
          </a:xfrm>
          <a:prstGeom prst="rect">
            <a:avLst/>
          </a:prstGeom>
          <a:noFill/>
        </p:spPr>
        <p:txBody>
          <a:bodyPr wrap="square" rtlCol="0">
            <a:spAutoFit/>
          </a:bodyPr>
          <a:lstStyle/>
          <a:p>
            <a:pPr algn="ct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表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7.3 </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应聘人员情况数据表</a:t>
            </a:r>
          </a:p>
        </p:txBody>
      </p:sp>
      <p:pic>
        <p:nvPicPr>
          <p:cNvPr id="5" name="图片 4">
            <a:extLst>
              <a:ext uri="{FF2B5EF4-FFF2-40B4-BE49-F238E27FC236}">
                <a16:creationId xmlns:a16="http://schemas.microsoft.com/office/drawing/2014/main" id="{E14C7CB5-0F13-A227-273D-BD030C4D1BD9}"/>
              </a:ext>
            </a:extLst>
          </p:cNvPr>
          <p:cNvPicPr>
            <a:picLocks noChangeAspect="1"/>
          </p:cNvPicPr>
          <p:nvPr/>
        </p:nvPicPr>
        <p:blipFill>
          <a:blip r:embed="rId2"/>
          <a:stretch>
            <a:fillRect/>
          </a:stretch>
        </p:blipFill>
        <p:spPr>
          <a:xfrm>
            <a:off x="2752725" y="3717934"/>
            <a:ext cx="6686550" cy="2009775"/>
          </a:xfrm>
          <a:prstGeom prst="rect">
            <a:avLst/>
          </a:prstGeom>
        </p:spPr>
      </p:pic>
    </p:spTree>
    <p:extLst>
      <p:ext uri="{BB962C8B-B14F-4D97-AF65-F5344CB8AC3E}">
        <p14:creationId xmlns:p14="http://schemas.microsoft.com/office/powerpoint/2010/main" val="1449293606"/>
      </p:ext>
    </p:extLst>
  </p:cSld>
  <p:clrMapOvr>
    <a:masterClrMapping/>
  </p:clrMapOvr>
  <p:transition spd="slow">
    <p:push/>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1427411B-D1C3-2179-5DE7-8CB359208A76}"/>
              </a:ext>
            </a:extLst>
          </p:cNvPr>
          <p:cNvSpPr txBox="1"/>
          <p:nvPr/>
        </p:nvSpPr>
        <p:spPr>
          <a:xfrm>
            <a:off x="338646" y="1130291"/>
            <a:ext cx="11190336" cy="143032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、已知如表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7.4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所示的训练数据，</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i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的取值范围为区间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(0.5, 10.5)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的取值范围为区间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(5.0, 10.0)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，请使用回归问题的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树算法进行建模分析，考虑只用树桩作为基函数。</a:t>
            </a:r>
          </a:p>
        </p:txBody>
      </p:sp>
      <p:pic>
        <p:nvPicPr>
          <p:cNvPr id="3" name="图片 2">
            <a:extLst>
              <a:ext uri="{FF2B5EF4-FFF2-40B4-BE49-F238E27FC236}">
                <a16:creationId xmlns:a16="http://schemas.microsoft.com/office/drawing/2014/main" id="{0DB4E3EA-2CA9-2E3C-4B7D-32A14C46567E}"/>
              </a:ext>
            </a:extLst>
          </p:cNvPr>
          <p:cNvPicPr>
            <a:picLocks noChangeAspect="1"/>
          </p:cNvPicPr>
          <p:nvPr/>
        </p:nvPicPr>
        <p:blipFill>
          <a:blip r:embed="rId2"/>
          <a:stretch>
            <a:fillRect/>
          </a:stretch>
        </p:blipFill>
        <p:spPr>
          <a:xfrm>
            <a:off x="2447925" y="3429000"/>
            <a:ext cx="7296150" cy="971550"/>
          </a:xfrm>
          <a:prstGeom prst="rect">
            <a:avLst/>
          </a:prstGeom>
        </p:spPr>
      </p:pic>
      <p:sp>
        <p:nvSpPr>
          <p:cNvPr id="6" name="文本框 5">
            <a:extLst>
              <a:ext uri="{FF2B5EF4-FFF2-40B4-BE49-F238E27FC236}">
                <a16:creationId xmlns:a16="http://schemas.microsoft.com/office/drawing/2014/main" id="{81C83922-E8DD-CCA0-3EF7-97AA8A1EC951}"/>
              </a:ext>
            </a:extLst>
          </p:cNvPr>
          <p:cNvSpPr txBox="1"/>
          <p:nvPr/>
        </p:nvSpPr>
        <p:spPr>
          <a:xfrm>
            <a:off x="3114633" y="2900676"/>
            <a:ext cx="5962734" cy="430887"/>
          </a:xfrm>
          <a:prstGeom prst="rect">
            <a:avLst/>
          </a:prstGeom>
          <a:noFill/>
        </p:spPr>
        <p:txBody>
          <a:bodyPr wrap="square" rtlCol="0">
            <a:spAutoFit/>
          </a:bodyPr>
          <a:lstStyle/>
          <a:p>
            <a:pPr algn="ct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表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7.4 </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训练数据表</a:t>
            </a:r>
          </a:p>
        </p:txBody>
      </p:sp>
    </p:spTree>
    <p:extLst>
      <p:ext uri="{BB962C8B-B14F-4D97-AF65-F5344CB8AC3E}">
        <p14:creationId xmlns:p14="http://schemas.microsoft.com/office/powerpoint/2010/main" val="3221773339"/>
      </p:ext>
    </p:extLst>
  </p:cSld>
  <p:clrMapOvr>
    <a:masterClrMapping/>
  </p:clrMapOvr>
  <p:transition spd="slow">
    <p:push/>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1427411B-D1C3-2179-5DE7-8CB359208A76}"/>
              </a:ext>
            </a:extLst>
          </p:cNvPr>
          <p:cNvSpPr txBox="1"/>
          <p:nvPr/>
        </p:nvSpPr>
        <p:spPr>
          <a:xfrm>
            <a:off x="338646" y="1130291"/>
            <a:ext cx="11190336" cy="143032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、现有某工厂四位工人的考评信息及月薪数据，如表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7.5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所示。试根据该数据集和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GBDT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学习算法构造包含两个个体学习器的集成模型，并使用该集成模型预测工龄为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25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年，绩效得分为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65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分的工人的月薪。</a:t>
            </a:r>
          </a:p>
        </p:txBody>
      </p:sp>
      <p:sp>
        <p:nvSpPr>
          <p:cNvPr id="6" name="文本框 5">
            <a:extLst>
              <a:ext uri="{FF2B5EF4-FFF2-40B4-BE49-F238E27FC236}">
                <a16:creationId xmlns:a16="http://schemas.microsoft.com/office/drawing/2014/main" id="{81C83922-E8DD-CCA0-3EF7-97AA8A1EC951}"/>
              </a:ext>
            </a:extLst>
          </p:cNvPr>
          <p:cNvSpPr txBox="1"/>
          <p:nvPr/>
        </p:nvSpPr>
        <p:spPr>
          <a:xfrm>
            <a:off x="3024103" y="2806408"/>
            <a:ext cx="5962734" cy="430887"/>
          </a:xfrm>
          <a:prstGeom prst="rect">
            <a:avLst/>
          </a:prstGeom>
          <a:noFill/>
        </p:spPr>
        <p:txBody>
          <a:bodyPr wrap="square" rtlCol="0">
            <a:spAutoFit/>
          </a:bodyPr>
          <a:lstStyle/>
          <a:p>
            <a:pPr algn="ct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表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7.5 </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员工信息表</a:t>
            </a:r>
          </a:p>
        </p:txBody>
      </p:sp>
      <p:pic>
        <p:nvPicPr>
          <p:cNvPr id="4" name="图片 3">
            <a:extLst>
              <a:ext uri="{FF2B5EF4-FFF2-40B4-BE49-F238E27FC236}">
                <a16:creationId xmlns:a16="http://schemas.microsoft.com/office/drawing/2014/main" id="{002D8734-C949-97E9-46BF-1DACFFADD832}"/>
              </a:ext>
            </a:extLst>
          </p:cNvPr>
          <p:cNvPicPr>
            <a:picLocks noChangeAspect="1"/>
          </p:cNvPicPr>
          <p:nvPr/>
        </p:nvPicPr>
        <p:blipFill>
          <a:blip r:embed="rId2"/>
          <a:stretch>
            <a:fillRect/>
          </a:stretch>
        </p:blipFill>
        <p:spPr>
          <a:xfrm>
            <a:off x="3114633" y="3331563"/>
            <a:ext cx="5781675" cy="2105025"/>
          </a:xfrm>
          <a:prstGeom prst="rect">
            <a:avLst/>
          </a:prstGeom>
        </p:spPr>
      </p:pic>
    </p:spTree>
    <p:extLst>
      <p:ext uri="{BB962C8B-B14F-4D97-AF65-F5344CB8AC3E}">
        <p14:creationId xmlns:p14="http://schemas.microsoft.com/office/powerpoint/2010/main" val="364572072"/>
      </p:ext>
    </p:extLst>
  </p:cSld>
  <p:clrMapOvr>
    <a:masterClrMapping/>
  </p:clrMapOvr>
  <p:transition spd="slow">
    <p:push/>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1427411B-D1C3-2179-5DE7-8CB359208A76}"/>
              </a:ext>
            </a:extLst>
          </p:cNvPr>
          <p:cNvSpPr txBox="1"/>
          <p:nvPr/>
        </p:nvSpPr>
        <p:spPr>
          <a:xfrm>
            <a:off x="338646" y="1130291"/>
            <a:ext cx="11190336" cy="96866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题的损失函数为均方损失函数，尝试分别利用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Laplace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损失函数、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Huber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损失函数，仍然根据表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，利用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GBDT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算法构造包含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个个体的学习器。</a:t>
            </a:r>
          </a:p>
        </p:txBody>
      </p:sp>
    </p:spTree>
    <p:extLst>
      <p:ext uri="{BB962C8B-B14F-4D97-AF65-F5344CB8AC3E}">
        <p14:creationId xmlns:p14="http://schemas.microsoft.com/office/powerpoint/2010/main" val="3879974517"/>
      </p:ext>
    </p:extLst>
  </p:cSld>
  <p:clrMapOvr>
    <a:masterClrMapping/>
  </p:clrMapOvr>
  <p:transition spd="slow">
    <p:push/>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59395" name="组合 4"/>
          <p:cNvGrpSpPr/>
          <p:nvPr/>
        </p:nvGrpSpPr>
        <p:grpSpPr bwMode="auto">
          <a:xfrm>
            <a:off x="0" y="333375"/>
            <a:ext cx="1489075" cy="419100"/>
            <a:chOff x="0" y="0"/>
            <a:chExt cx="1489439" cy="419100"/>
          </a:xfrm>
        </p:grpSpPr>
        <p:sp>
          <p:nvSpPr>
            <p:cNvPr id="59408"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9"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10"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396" name="矩形 8"/>
          <p:cNvSpPr/>
          <p:nvPr/>
        </p:nvSpPr>
        <p:spPr bwMode="auto">
          <a:xfrm>
            <a:off x="4686300" y="2287588"/>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7" name="矩形 9"/>
          <p:cNvSpPr>
            <a:spLocks noChangeArrowheads="1"/>
          </p:cNvSpPr>
          <p:nvPr/>
        </p:nvSpPr>
        <p:spPr bwMode="auto">
          <a:xfrm>
            <a:off x="12020550" y="2297113"/>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398" name="等腰三角形 11"/>
          <p:cNvSpPr/>
          <p:nvPr/>
        </p:nvSpPr>
        <p:spPr bwMode="auto">
          <a:xfrm>
            <a:off x="5895975" y="2297113"/>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9"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0"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1"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9402" name="组合 23"/>
          <p:cNvGrpSpPr/>
          <p:nvPr/>
        </p:nvGrpSpPr>
        <p:grpSpPr bwMode="auto">
          <a:xfrm>
            <a:off x="5705475" y="2776538"/>
            <a:ext cx="885825" cy="887412"/>
            <a:chOff x="0" y="0"/>
            <a:chExt cx="1236662" cy="1236662"/>
          </a:xfrm>
        </p:grpSpPr>
        <p:pic>
          <p:nvPicPr>
            <p:cNvPr id="59406" name="组合 2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7"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403" name="文本框 24"/>
          <p:cNvSpPr txBox="1">
            <a:spLocks noChangeArrowheads="1"/>
          </p:cNvSpPr>
          <p:nvPr/>
        </p:nvSpPr>
        <p:spPr bwMode="auto">
          <a:xfrm>
            <a:off x="7389345" y="2607581"/>
            <a:ext cx="30443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b="1">
                <a:solidFill>
                  <a:schemeClr val="bg1"/>
                </a:solidFill>
                <a:latin typeface="微软雅黑" panose="020B0503020204020204" pitchFamily="34" charset="-122"/>
                <a:ea typeface="微软雅黑" panose="020B0503020204020204" pitchFamily="34" charset="-122"/>
              </a:rPr>
              <a:t>    谢    谢</a:t>
            </a:r>
            <a:r>
              <a:rPr lang="zh-CN" altLang="en-US" sz="4800" b="1" dirty="0">
                <a:solidFill>
                  <a:schemeClr val="bg1"/>
                </a:solidFill>
                <a:latin typeface="微软雅黑" panose="020B0503020204020204" pitchFamily="34" charset="-122"/>
                <a:ea typeface="微软雅黑" panose="020B0503020204020204" pitchFamily="34" charset="-122"/>
              </a:rPr>
              <a:t>！</a:t>
            </a:r>
          </a:p>
        </p:txBody>
      </p:sp>
      <p:sp>
        <p:nvSpPr>
          <p:cNvPr id="59404" name="矩形 25"/>
          <p:cNvSpPr>
            <a:spLocks noChangeArrowheads="1"/>
          </p:cNvSpPr>
          <p:nvPr/>
        </p:nvSpPr>
        <p:spPr bwMode="auto">
          <a:xfrm>
            <a:off x="8402637" y="3527338"/>
            <a:ext cx="1844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2000" b="1">
                <a:solidFill>
                  <a:schemeClr val="bg1"/>
                </a:solidFill>
                <a:latin typeface="Arial" panose="020B0604020202020204" pitchFamily="34" charset="0"/>
              </a:rPr>
              <a:t>Thank   You</a:t>
            </a:r>
            <a:endParaRPr lang="zh-CN" altLang="en-US" sz="2000" b="1" dirty="0">
              <a:solidFill>
                <a:schemeClr val="bg1"/>
              </a:solidFill>
            </a:endParaRPr>
          </a:p>
        </p:txBody>
      </p:sp>
      <p:pic>
        <p:nvPicPr>
          <p:cNvPr id="59405" name="图片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B618436-DC7C-E477-15F2-CD1A769A682F}"/>
              </a:ext>
            </a:extLst>
          </p:cNvPr>
          <p:cNvSpPr txBox="1"/>
          <p:nvPr/>
        </p:nvSpPr>
        <p:spPr>
          <a:xfrm>
            <a:off x="487051" y="1557814"/>
            <a:ext cx="11217898" cy="4204036"/>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1989</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Schapire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给出了肯定的答复，在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PAC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框架下，强可学习与弱可学习是 等价的，即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一个概念是强可学习的充要条件是这个概念是弱可学习的。同时，他在文 章中给出的构造性证明也成为最早的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随后，在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1990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Freund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开发了一个效率更高的且具有某种最优性的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Drucker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等人利用这些早期的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OCR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Optical Character Recognition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）任务上进行了首次实验验证。</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然而，由于上述算法需要提前知晓弱学习器的错误率上界，这通常在实际应用中是未知的。因此上述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算法并不具备实际应用性。</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4975E442-3C9A-2A74-605E-AB3FBDE27E57}"/>
              </a:ext>
            </a:extLst>
          </p:cNvPr>
          <p:cNvSpPr txBox="1"/>
          <p:nvPr/>
        </p:nvSpPr>
        <p:spPr>
          <a:xfrm>
            <a:off x="3747654" y="724964"/>
            <a:ext cx="6109854" cy="584775"/>
          </a:xfrm>
          <a:prstGeom prst="rect">
            <a:avLst/>
          </a:prstGeom>
          <a:noFill/>
        </p:spPr>
        <p:txBody>
          <a:bodyPr wrap="square">
            <a:spAutoFit/>
          </a:bodyPr>
          <a:lstStyle/>
          <a:p>
            <a:r>
              <a:rPr lang="en-US" altLang="zh-CN" sz="240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1.1 Boosting </a:t>
            </a:r>
            <a:r>
              <a:rPr lang="zh-CN" altLang="en-US"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方法</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起源</a:t>
            </a:r>
          </a:p>
        </p:txBody>
      </p:sp>
    </p:spTree>
    <p:extLst>
      <p:ext uri="{BB962C8B-B14F-4D97-AF65-F5344CB8AC3E}">
        <p14:creationId xmlns:p14="http://schemas.microsoft.com/office/powerpoint/2010/main" val="1461691418"/>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B618436-DC7C-E477-15F2-CD1A769A682F}"/>
              </a:ext>
            </a:extLst>
          </p:cNvPr>
          <p:cNvSpPr txBox="1"/>
          <p:nvPr/>
        </p:nvSpPr>
        <p:spPr>
          <a:xfrm>
            <a:off x="487051" y="1527270"/>
            <a:ext cx="11217898" cy="327698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Freund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Schapire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在随后的研究中发现，“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Online”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学习与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问题之间存在着极大的共性。他们将其与加权投票的相关研究成果进行融合，并在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问题中进行相应推广，得到了著名的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特别地，此算法不需要提前预 知弱学习器的分类精度等相关的任何先验知识，在实践中获得了极大成功。凭借此工作，</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Freund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Schapire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获得了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2003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年度理论计算机的最高奖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哥德尔奖（</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Godel</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Prize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一举成为最具影响力的集成算法之一，被评为数据挖掘十大算法之一 。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4975E442-3C9A-2A74-605E-AB3FBDE27E57}"/>
              </a:ext>
            </a:extLst>
          </p:cNvPr>
          <p:cNvSpPr txBox="1"/>
          <p:nvPr/>
        </p:nvSpPr>
        <p:spPr>
          <a:xfrm>
            <a:off x="3747654" y="724964"/>
            <a:ext cx="6109854" cy="584775"/>
          </a:xfrm>
          <a:prstGeom prst="rect">
            <a:avLst/>
          </a:prstGeom>
          <a:noFill/>
        </p:spPr>
        <p:txBody>
          <a:bodyPr wrap="square">
            <a:spAutoFit/>
          </a:bodyPr>
          <a:lstStyle/>
          <a:p>
            <a:r>
              <a:rPr lang="en-US" altLang="zh-CN" sz="240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1.1 Boosting </a:t>
            </a:r>
            <a:r>
              <a:rPr lang="zh-CN" altLang="en-US"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方法</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起源</a:t>
            </a:r>
          </a:p>
        </p:txBody>
      </p:sp>
    </p:spTree>
    <p:extLst>
      <p:ext uri="{BB962C8B-B14F-4D97-AF65-F5344CB8AC3E}">
        <p14:creationId xmlns:p14="http://schemas.microsoft.com/office/powerpoint/2010/main" val="561931213"/>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B618436-DC7C-E477-15F2-CD1A769A682F}"/>
              </a:ext>
            </a:extLst>
          </p:cNvPr>
          <p:cNvSpPr txBox="1"/>
          <p:nvPr/>
        </p:nvSpPr>
        <p:spPr>
          <a:xfrm>
            <a:off x="487051" y="1790506"/>
            <a:ext cx="11217898" cy="327698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算法可以做出非常精准的预测，其过程却非常简单。现举例如下：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以二元问题为例，设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为自变量组成的样本空间，其中的样本都是从分布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 随机抽取，且满足独立同分布性；其学习目标函数记为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。设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由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3</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三部分组成，每个部分占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，通过随机猜测工作的学习器在这个问题上有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0.5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的分 类误差。我们想在这个问题上得到一个精确的（例如零误差）学习器。可借助的只有一个弱学习器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，它在样本空间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中有正确分类，在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有错误的分类。 如何将此弱学习器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为强学习器呢</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p>
        </p:txBody>
      </p:sp>
      <p:sp>
        <p:nvSpPr>
          <p:cNvPr id="4" name="文本框 3">
            <a:extLst>
              <a:ext uri="{FF2B5EF4-FFF2-40B4-BE49-F238E27FC236}">
                <a16:creationId xmlns:a16="http://schemas.microsoft.com/office/drawing/2014/main" id="{4975E442-3C9A-2A74-605E-AB3FBDE27E57}"/>
              </a:ext>
            </a:extLst>
          </p:cNvPr>
          <p:cNvSpPr txBox="1"/>
          <p:nvPr/>
        </p:nvSpPr>
        <p:spPr>
          <a:xfrm>
            <a:off x="4204854" y="711109"/>
            <a:ext cx="6109854" cy="584775"/>
          </a:xfrm>
          <a:prstGeom prst="rect">
            <a:avLst/>
          </a:prstGeom>
          <a:noFill/>
        </p:spPr>
        <p:txBody>
          <a:bodyPr wrap="square">
            <a:spAutoFit/>
          </a:bodyPr>
          <a:lstStyle/>
          <a:p>
            <a:r>
              <a:rPr lang="en-US" altLang="zh-CN" sz="240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1.2 AdaBoost </a:t>
            </a:r>
            <a:r>
              <a:rPr lang="zh-CN" altLang="en-US"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6">
            <a:extLst>
              <a:ext uri="{FF2B5EF4-FFF2-40B4-BE49-F238E27FC236}">
                <a16:creationId xmlns:a16="http://schemas.microsoft.com/office/drawing/2014/main" id="{67CFF665-E1ED-1CD1-6E4A-91FE9CC61E30}"/>
              </a:ext>
            </a:extLst>
          </p:cNvPr>
          <p:cNvSpPr txBox="1"/>
          <p:nvPr/>
        </p:nvSpPr>
        <p:spPr>
          <a:xfrm>
            <a:off x="487051" y="1280833"/>
            <a:ext cx="6109854" cy="461665"/>
          </a:xfrm>
          <a:prstGeom prst="rect">
            <a:avLst/>
          </a:prstGeom>
          <a:noFill/>
        </p:spPr>
        <p:txBody>
          <a:bodyPr wrap="square">
            <a:spAutoFit/>
          </a:bodyPr>
          <a:lstStyle/>
          <a:p>
            <a:r>
              <a:rPr lang="en-US" altLang="zh-CN"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通用</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p>
        </p:txBody>
      </p:sp>
    </p:spTree>
    <p:extLst>
      <p:ext uri="{BB962C8B-B14F-4D97-AF65-F5344CB8AC3E}">
        <p14:creationId xmlns:p14="http://schemas.microsoft.com/office/powerpoint/2010/main" val="2269362622"/>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B618436-DC7C-E477-15F2-CD1A769A682F}"/>
              </a:ext>
            </a:extLst>
          </p:cNvPr>
          <p:cNvSpPr txBox="1"/>
          <p:nvPr/>
        </p:nvSpPr>
        <p:spPr>
          <a:xfrm>
            <a:off x="487051" y="1742498"/>
            <a:ext cx="11217898" cy="420031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一个自然的想法就是纠正</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所犯的错误。首先，通过</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派生出新的分布</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例如通过提高那些被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错误学习样本的权值，降低那些被</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正确预测的样本的权 值诱导出新分布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baseline="-25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。显然在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上，</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的错误被彰显。然后用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训练得到学习器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此时得到的学习器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极有可能也是一个弱学习器。</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假设它在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中有正确的预测，在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有错误的预测。通过以某种适当的方式组合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，组合的学习器将在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中具有正确的预测，并且可能在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中仍有错误。</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类似的，为了使组合学习器的错误彰显，我们再次派生出一个新的分布</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训练出新的学习器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有正确的预测。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4975E442-3C9A-2A74-605E-AB3FBDE27E57}"/>
              </a:ext>
            </a:extLst>
          </p:cNvPr>
          <p:cNvSpPr txBox="1"/>
          <p:nvPr/>
        </p:nvSpPr>
        <p:spPr>
          <a:xfrm>
            <a:off x="4204854" y="711109"/>
            <a:ext cx="6109854" cy="584775"/>
          </a:xfrm>
          <a:prstGeom prst="rect">
            <a:avLst/>
          </a:prstGeom>
          <a:noFill/>
        </p:spPr>
        <p:txBody>
          <a:bodyPr wrap="square">
            <a:spAutoFit/>
          </a:bodyPr>
          <a:lstStyle/>
          <a:p>
            <a:r>
              <a:rPr lang="en-US" altLang="zh-CN" sz="240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1.2 AdaBoost </a:t>
            </a:r>
            <a:r>
              <a:rPr lang="zh-CN" altLang="en-US"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6">
            <a:extLst>
              <a:ext uri="{FF2B5EF4-FFF2-40B4-BE49-F238E27FC236}">
                <a16:creationId xmlns:a16="http://schemas.microsoft.com/office/drawing/2014/main" id="{67CFF665-E1ED-1CD1-6E4A-91FE9CC61E30}"/>
              </a:ext>
            </a:extLst>
          </p:cNvPr>
          <p:cNvSpPr txBox="1"/>
          <p:nvPr/>
        </p:nvSpPr>
        <p:spPr>
          <a:xfrm>
            <a:off x="487051" y="1280833"/>
            <a:ext cx="6109854" cy="461665"/>
          </a:xfrm>
          <a:prstGeom prst="rect">
            <a:avLst/>
          </a:prstGeom>
          <a:noFill/>
        </p:spPr>
        <p:txBody>
          <a:bodyPr wrap="square">
            <a:spAutoFit/>
          </a:bodyPr>
          <a:lstStyle/>
          <a:p>
            <a:r>
              <a:rPr lang="en-US" altLang="zh-CN"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通用</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p>
        </p:txBody>
      </p:sp>
    </p:spTree>
    <p:extLst>
      <p:ext uri="{BB962C8B-B14F-4D97-AF65-F5344CB8AC3E}">
        <p14:creationId xmlns:p14="http://schemas.microsoft.com/office/powerpoint/2010/main" val="4184670289"/>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B618436-DC7C-E477-15F2-CD1A769A682F}"/>
              </a:ext>
            </a:extLst>
          </p:cNvPr>
          <p:cNvSpPr txBox="1"/>
          <p:nvPr/>
        </p:nvSpPr>
        <p:spPr>
          <a:xfrm>
            <a:off x="487051" y="1865608"/>
            <a:ext cx="11217898" cy="235365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最后，通过组合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，就得到 一个强学习器，因为在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的每个空间中，至少有两个学习器是正确的。</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简而言之，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方法就是顺序训练一族弱学习器，并将它们组合以形成强 学习器来进行预测。训练过程中，让后建立的学习器更多地关注前序学习器的错误 预测样本。通用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算法如下：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4975E442-3C9A-2A74-605E-AB3FBDE27E57}"/>
              </a:ext>
            </a:extLst>
          </p:cNvPr>
          <p:cNvSpPr txBox="1"/>
          <p:nvPr/>
        </p:nvSpPr>
        <p:spPr>
          <a:xfrm>
            <a:off x="4204854" y="711109"/>
            <a:ext cx="6109854" cy="584775"/>
          </a:xfrm>
          <a:prstGeom prst="rect">
            <a:avLst/>
          </a:prstGeom>
          <a:noFill/>
        </p:spPr>
        <p:txBody>
          <a:bodyPr wrap="square">
            <a:spAutoFit/>
          </a:bodyPr>
          <a:lstStyle/>
          <a:p>
            <a:r>
              <a:rPr lang="en-US" altLang="zh-CN" sz="240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1.2 AdaBoost </a:t>
            </a:r>
            <a:r>
              <a:rPr lang="zh-CN" altLang="en-US"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6">
            <a:extLst>
              <a:ext uri="{FF2B5EF4-FFF2-40B4-BE49-F238E27FC236}">
                <a16:creationId xmlns:a16="http://schemas.microsoft.com/office/drawing/2014/main" id="{67CFF665-E1ED-1CD1-6E4A-91FE9CC61E30}"/>
              </a:ext>
            </a:extLst>
          </p:cNvPr>
          <p:cNvSpPr txBox="1"/>
          <p:nvPr/>
        </p:nvSpPr>
        <p:spPr>
          <a:xfrm>
            <a:off x="487051" y="1280833"/>
            <a:ext cx="6109854" cy="461665"/>
          </a:xfrm>
          <a:prstGeom prst="rect">
            <a:avLst/>
          </a:prstGeom>
          <a:noFill/>
        </p:spPr>
        <p:txBody>
          <a:bodyPr wrap="square">
            <a:spAutoFit/>
          </a:bodyPr>
          <a:lstStyle/>
          <a:p>
            <a:r>
              <a:rPr lang="en-US" altLang="zh-CN"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通用</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p>
        </p:txBody>
      </p:sp>
    </p:spTree>
    <p:extLst>
      <p:ext uri="{BB962C8B-B14F-4D97-AF65-F5344CB8AC3E}">
        <p14:creationId xmlns:p14="http://schemas.microsoft.com/office/powerpoint/2010/main" val="3879628333"/>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975E442-3C9A-2A74-605E-AB3FBDE27E57}"/>
              </a:ext>
            </a:extLst>
          </p:cNvPr>
          <p:cNvSpPr txBox="1"/>
          <p:nvPr/>
        </p:nvSpPr>
        <p:spPr>
          <a:xfrm>
            <a:off x="4204854" y="711109"/>
            <a:ext cx="6109854" cy="584775"/>
          </a:xfrm>
          <a:prstGeom prst="rect">
            <a:avLst/>
          </a:prstGeom>
          <a:noFill/>
        </p:spPr>
        <p:txBody>
          <a:bodyPr wrap="square">
            <a:spAutoFit/>
          </a:bodyPr>
          <a:lstStyle/>
          <a:p>
            <a:r>
              <a:rPr lang="en-US" altLang="zh-CN" sz="240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1.2 AdaBoost </a:t>
            </a:r>
            <a:r>
              <a:rPr lang="zh-CN" altLang="en-US"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C27958BD-9406-C0DB-8DBC-725EC221255E}"/>
              </a:ext>
            </a:extLst>
          </p:cNvPr>
          <p:cNvPicPr>
            <a:picLocks noChangeAspect="1"/>
          </p:cNvPicPr>
          <p:nvPr/>
        </p:nvPicPr>
        <p:blipFill>
          <a:blip r:embed="rId2"/>
          <a:stretch>
            <a:fillRect/>
          </a:stretch>
        </p:blipFill>
        <p:spPr>
          <a:xfrm>
            <a:off x="1819708" y="1406720"/>
            <a:ext cx="8100146" cy="4857419"/>
          </a:xfrm>
          <a:prstGeom prst="rect">
            <a:avLst/>
          </a:prstGeom>
        </p:spPr>
      </p:pic>
    </p:spTree>
    <p:extLst>
      <p:ext uri="{BB962C8B-B14F-4D97-AF65-F5344CB8AC3E}">
        <p14:creationId xmlns:p14="http://schemas.microsoft.com/office/powerpoint/2010/main" val="532373110"/>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975E442-3C9A-2A74-605E-AB3FBDE27E57}"/>
              </a:ext>
            </a:extLst>
          </p:cNvPr>
          <p:cNvSpPr txBox="1"/>
          <p:nvPr/>
        </p:nvSpPr>
        <p:spPr>
          <a:xfrm>
            <a:off x="4204854" y="711109"/>
            <a:ext cx="6109854" cy="584775"/>
          </a:xfrm>
          <a:prstGeom prst="rect">
            <a:avLst/>
          </a:prstGeom>
          <a:noFill/>
        </p:spPr>
        <p:txBody>
          <a:bodyPr wrap="square">
            <a:spAutoFit/>
          </a:bodyPr>
          <a:lstStyle/>
          <a:p>
            <a:r>
              <a:rPr lang="en-US" altLang="zh-CN" sz="240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1.2 AdaBoost </a:t>
            </a:r>
            <a:r>
              <a:rPr lang="zh-CN" altLang="en-US"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B2976C92-6C73-A980-BA45-E3E247C02F72}"/>
              </a:ext>
            </a:extLst>
          </p:cNvPr>
          <p:cNvPicPr>
            <a:picLocks noChangeAspect="1"/>
          </p:cNvPicPr>
          <p:nvPr/>
        </p:nvPicPr>
        <p:blipFill>
          <a:blip r:embed="rId2"/>
          <a:stretch>
            <a:fillRect/>
          </a:stretch>
        </p:blipFill>
        <p:spPr>
          <a:xfrm>
            <a:off x="2481695" y="1197705"/>
            <a:ext cx="6648449" cy="5236134"/>
          </a:xfrm>
          <a:prstGeom prst="rect">
            <a:avLst/>
          </a:prstGeom>
        </p:spPr>
      </p:pic>
    </p:spTree>
    <p:extLst>
      <p:ext uri="{BB962C8B-B14F-4D97-AF65-F5344CB8AC3E}">
        <p14:creationId xmlns:p14="http://schemas.microsoft.com/office/powerpoint/2010/main" val="3979517957"/>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B618436-DC7C-E477-15F2-CD1A769A682F}"/>
              </a:ext>
            </a:extLst>
          </p:cNvPr>
          <p:cNvSpPr txBox="1"/>
          <p:nvPr/>
        </p:nvSpPr>
        <p:spPr>
          <a:xfrm>
            <a:off x="487051" y="1790506"/>
            <a:ext cx="11217898" cy="3280706"/>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注 </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7.1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上述算法通常被称为“离散型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，因为弱学习器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返回离散的标签。如果弱学习器返回的预测值为连续实数，则可以对</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做恰当的修改。此外上述算法中的关键量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α</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的选取原理将在下一章给出具体的解释。</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注 </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7.2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对上述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算法做一些简单说明：</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为保证第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步能够输出基本学习器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，我们需要假设原始训练数据具有已</a:t>
            </a:r>
          </a:p>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知的权值分布。为简单起见，通常假定训练数据具有均匀分布。</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B.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根据已有的符号表示，可以将训练数据权值的分布写成如下形式：</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4975E442-3C9A-2A74-605E-AB3FBDE27E57}"/>
              </a:ext>
            </a:extLst>
          </p:cNvPr>
          <p:cNvSpPr txBox="1"/>
          <p:nvPr/>
        </p:nvSpPr>
        <p:spPr>
          <a:xfrm>
            <a:off x="4204854" y="711109"/>
            <a:ext cx="6109854" cy="584775"/>
          </a:xfrm>
          <a:prstGeom prst="rect">
            <a:avLst/>
          </a:prstGeom>
          <a:noFill/>
        </p:spPr>
        <p:txBody>
          <a:bodyPr wrap="square">
            <a:spAutoFit/>
          </a:bodyPr>
          <a:lstStyle/>
          <a:p>
            <a:r>
              <a:rPr lang="en-US" altLang="zh-CN" sz="240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1.2 AdaBoost </a:t>
            </a:r>
            <a:r>
              <a:rPr lang="zh-CN" altLang="en-US"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6">
            <a:extLst>
              <a:ext uri="{FF2B5EF4-FFF2-40B4-BE49-F238E27FC236}">
                <a16:creationId xmlns:a16="http://schemas.microsoft.com/office/drawing/2014/main" id="{67CFF665-E1ED-1CD1-6E4A-91FE9CC61E30}"/>
              </a:ext>
            </a:extLst>
          </p:cNvPr>
          <p:cNvSpPr txBox="1"/>
          <p:nvPr/>
        </p:nvSpPr>
        <p:spPr>
          <a:xfrm>
            <a:off x="487051" y="1280833"/>
            <a:ext cx="6109854" cy="461665"/>
          </a:xfrm>
          <a:prstGeom prst="rect">
            <a:avLst/>
          </a:prstGeom>
          <a:noFill/>
        </p:spPr>
        <p:txBody>
          <a:bodyPr wrap="square">
            <a:spAutoFit/>
          </a:bodyPr>
          <a:lstStyle/>
          <a:p>
            <a:r>
              <a:rPr lang="en-US" altLang="zh-CN"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具体</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p>
        </p:txBody>
      </p:sp>
      <p:pic>
        <p:nvPicPr>
          <p:cNvPr id="5" name="图片 4">
            <a:extLst>
              <a:ext uri="{FF2B5EF4-FFF2-40B4-BE49-F238E27FC236}">
                <a16:creationId xmlns:a16="http://schemas.microsoft.com/office/drawing/2014/main" id="{E40CB853-5B0F-25F7-FC4D-72255DA64664}"/>
              </a:ext>
            </a:extLst>
          </p:cNvPr>
          <p:cNvPicPr>
            <a:picLocks noChangeAspect="1"/>
          </p:cNvPicPr>
          <p:nvPr/>
        </p:nvPicPr>
        <p:blipFill>
          <a:blip r:embed="rId2"/>
          <a:stretch>
            <a:fillRect/>
          </a:stretch>
        </p:blipFill>
        <p:spPr>
          <a:xfrm>
            <a:off x="1620982" y="5071212"/>
            <a:ext cx="8395855" cy="1335008"/>
          </a:xfrm>
          <a:prstGeom prst="rect">
            <a:avLst/>
          </a:prstGeom>
        </p:spPr>
      </p:pic>
    </p:spTree>
    <p:extLst>
      <p:ext uri="{BB962C8B-B14F-4D97-AF65-F5344CB8AC3E}">
        <p14:creationId xmlns:p14="http://schemas.microsoft.com/office/powerpoint/2010/main" val="2936425551"/>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B618436-DC7C-E477-15F2-CD1A769A682F}"/>
              </a:ext>
            </a:extLst>
          </p:cNvPr>
          <p:cNvSpPr txBox="1"/>
          <p:nvPr/>
        </p:nvSpPr>
        <p:spPr>
          <a:xfrm>
            <a:off x="487051" y="1790506"/>
            <a:ext cx="11217898" cy="513859"/>
          </a:xfrm>
          <a:prstGeom prst="rect">
            <a:avLst/>
          </a:prstGeom>
          <a:noFill/>
        </p:spPr>
        <p:txBody>
          <a:bodyPr wrap="square" rtlCol="0">
            <a:spAutoFit/>
          </a:bodyPr>
          <a:lstStyle/>
          <a:p>
            <a:pPr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计算基本学习器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在分布为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的训练数据集上的误差率：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4975E442-3C9A-2A74-605E-AB3FBDE27E57}"/>
              </a:ext>
            </a:extLst>
          </p:cNvPr>
          <p:cNvSpPr txBox="1"/>
          <p:nvPr/>
        </p:nvSpPr>
        <p:spPr>
          <a:xfrm>
            <a:off x="4204854" y="711109"/>
            <a:ext cx="6109854" cy="584775"/>
          </a:xfrm>
          <a:prstGeom prst="rect">
            <a:avLst/>
          </a:prstGeom>
          <a:noFill/>
        </p:spPr>
        <p:txBody>
          <a:bodyPr wrap="square">
            <a:spAutoFit/>
          </a:bodyPr>
          <a:lstStyle/>
          <a:p>
            <a:r>
              <a:rPr lang="en-US" altLang="zh-CN" sz="240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1.2 AdaBoost </a:t>
            </a:r>
            <a:r>
              <a:rPr lang="zh-CN" altLang="en-US"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6">
            <a:extLst>
              <a:ext uri="{FF2B5EF4-FFF2-40B4-BE49-F238E27FC236}">
                <a16:creationId xmlns:a16="http://schemas.microsoft.com/office/drawing/2014/main" id="{67CFF665-E1ED-1CD1-6E4A-91FE9CC61E30}"/>
              </a:ext>
            </a:extLst>
          </p:cNvPr>
          <p:cNvSpPr txBox="1"/>
          <p:nvPr/>
        </p:nvSpPr>
        <p:spPr>
          <a:xfrm>
            <a:off x="487051" y="1280833"/>
            <a:ext cx="6109854" cy="461665"/>
          </a:xfrm>
          <a:prstGeom prst="rect">
            <a:avLst/>
          </a:prstGeom>
          <a:noFill/>
        </p:spPr>
        <p:txBody>
          <a:bodyPr wrap="square">
            <a:spAutoFit/>
          </a:bodyPr>
          <a:lstStyle/>
          <a:p>
            <a:r>
              <a:rPr lang="en-US" altLang="zh-CN"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具体</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p>
        </p:txBody>
      </p:sp>
      <p:pic>
        <p:nvPicPr>
          <p:cNvPr id="6" name="图片 5">
            <a:extLst>
              <a:ext uri="{FF2B5EF4-FFF2-40B4-BE49-F238E27FC236}">
                <a16:creationId xmlns:a16="http://schemas.microsoft.com/office/drawing/2014/main" id="{750D9D3D-661E-FE7F-0BBB-93E85AEE4E9E}"/>
              </a:ext>
            </a:extLst>
          </p:cNvPr>
          <p:cNvPicPr>
            <a:picLocks noChangeAspect="1"/>
          </p:cNvPicPr>
          <p:nvPr/>
        </p:nvPicPr>
        <p:blipFill>
          <a:blip r:embed="rId2"/>
          <a:stretch>
            <a:fillRect/>
          </a:stretch>
        </p:blipFill>
        <p:spPr>
          <a:xfrm>
            <a:off x="2304184" y="2352373"/>
            <a:ext cx="7892761" cy="1920431"/>
          </a:xfrm>
          <a:prstGeom prst="rect">
            <a:avLst/>
          </a:prstGeom>
        </p:spPr>
      </p:pic>
      <p:sp>
        <p:nvSpPr>
          <p:cNvPr id="9" name="TextBox 2">
            <a:extLst>
              <a:ext uri="{FF2B5EF4-FFF2-40B4-BE49-F238E27FC236}">
                <a16:creationId xmlns:a16="http://schemas.microsoft.com/office/drawing/2014/main" id="{CFBAB945-273D-9B66-B564-04E391C4D55D}"/>
              </a:ext>
            </a:extLst>
          </p:cNvPr>
          <p:cNvSpPr txBox="1"/>
          <p:nvPr/>
        </p:nvSpPr>
        <p:spPr>
          <a:xfrm>
            <a:off x="487051" y="4320812"/>
            <a:ext cx="11217898" cy="968663"/>
          </a:xfrm>
          <a:prstGeom prst="rect">
            <a:avLst/>
          </a:prstGeom>
          <a:noFill/>
        </p:spPr>
        <p:txBody>
          <a:bodyPr wrap="square" rtlCol="0">
            <a:spAutoFit/>
          </a:bodyPr>
          <a:lstStyle/>
          <a:p>
            <a:pPr algn="just">
              <a:lnSpc>
                <a:spcPts val="3600"/>
              </a:lnSpc>
              <a:spcAft>
                <a:spcPts val="0"/>
              </a:spcAft>
            </a:pPr>
            <a:r>
              <a:rPr lang="zh-CN" altLang="en-US" sz="2400" dirty="0"/>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此式表明弱学习器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在加权训练数据集上的分类误差等于被</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误分的样本权值之和。</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393536775"/>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3"/>
          <p:cNvSpPr>
            <a:spLocks noChangeArrowheads="1"/>
          </p:cNvSpPr>
          <p:nvPr/>
        </p:nvSpPr>
        <p:spPr bwMode="auto">
          <a:xfrm>
            <a:off x="0" y="0"/>
            <a:ext cx="4470400" cy="6858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6388" name="组合 14"/>
          <p:cNvGrpSpPr/>
          <p:nvPr/>
        </p:nvGrpSpPr>
        <p:grpSpPr bwMode="auto">
          <a:xfrm>
            <a:off x="6784974" y="965124"/>
            <a:ext cx="3789363" cy="723900"/>
            <a:chOff x="0" y="0"/>
            <a:chExt cx="3788681" cy="724147"/>
          </a:xfrm>
        </p:grpSpPr>
        <p:sp>
          <p:nvSpPr>
            <p:cNvPr id="16395" name="矩形 12"/>
            <p:cNvSpPr>
              <a:spLocks noChangeArrowheads="1"/>
            </p:cNvSpPr>
            <p:nvPr/>
          </p:nvSpPr>
          <p:spPr bwMode="auto">
            <a:xfrm>
              <a:off x="0" y="0"/>
              <a:ext cx="1092746" cy="611357"/>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a:solidFill>
                    <a:srgbClr val="FFFFFF"/>
                  </a:solidFill>
                  <a:latin typeface="微软雅黑" panose="020B0503020204020204" pitchFamily="34" charset="-122"/>
                  <a:ea typeface="微软雅黑" panose="020B0503020204020204" pitchFamily="34" charset="-122"/>
                </a:rPr>
                <a:t> </a:t>
              </a:r>
              <a:r>
                <a:rPr lang="zh-CN" altLang="en-US" b="1">
                  <a:solidFill>
                    <a:srgbClr val="FFFFFF"/>
                  </a:solidFill>
                  <a:latin typeface="微软雅黑" panose="020B0503020204020204" pitchFamily="34" charset="-122"/>
                  <a:ea typeface="微软雅黑" panose="020B0503020204020204" pitchFamily="34" charset="-122"/>
                </a:rPr>
                <a:t>目录</a:t>
              </a: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17421" name="文本框 13"/>
            <p:cNvSpPr txBox="1">
              <a:spLocks noChangeArrowheads="1"/>
            </p:cNvSpPr>
            <p:nvPr/>
          </p:nvSpPr>
          <p:spPr bwMode="auto">
            <a:xfrm>
              <a:off x="1107876" y="201681"/>
              <a:ext cx="2680805" cy="52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7413" name="文本框 15">
            <a:hlinkClick r:id="rId3" action="ppaction://hlinksldjump"/>
          </p:cNvPr>
          <p:cNvSpPr txBox="1">
            <a:spLocks noChangeArrowheads="1"/>
          </p:cNvSpPr>
          <p:nvPr/>
        </p:nvSpPr>
        <p:spPr bwMode="auto">
          <a:xfrm>
            <a:off x="6310279" y="2020679"/>
            <a:ext cx="35750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一、简介</a:t>
            </a:r>
          </a:p>
        </p:txBody>
      </p:sp>
      <p:sp>
        <p:nvSpPr>
          <p:cNvPr id="17414" name="文本框 16">
            <a:hlinkClick r:id="rId4" action="ppaction://hlinksldjump"/>
          </p:cNvPr>
          <p:cNvSpPr txBox="1">
            <a:spLocks noChangeArrowheads="1"/>
          </p:cNvSpPr>
          <p:nvPr/>
        </p:nvSpPr>
        <p:spPr bwMode="auto">
          <a:xfrm>
            <a:off x="6310279" y="2532802"/>
            <a:ext cx="496737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二</a:t>
            </a:r>
            <a:r>
              <a:rPr lang="zh-CN" altLang="en-US" sz="2600" b="1">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600" b="1">
                <a:solidFill>
                  <a:schemeClr val="tx1">
                    <a:lumMod val="65000"/>
                    <a:lumOff val="35000"/>
                  </a:schemeClr>
                </a:solidFill>
                <a:latin typeface="微软雅黑" panose="020B0503020204020204" pitchFamily="34" charset="-122"/>
                <a:ea typeface="微软雅黑" panose="020B0503020204020204" pitchFamily="34" charset="-122"/>
              </a:rPr>
              <a:t>AdaBoost </a:t>
            </a:r>
            <a:r>
              <a:rPr lang="zh-CN" altLang="en-US" sz="2600" b="1">
                <a:solidFill>
                  <a:schemeClr val="tx1">
                    <a:lumMod val="65000"/>
                    <a:lumOff val="35000"/>
                  </a:schemeClr>
                </a:solidFill>
                <a:latin typeface="微软雅黑" panose="020B0503020204020204" pitchFamily="34" charset="-122"/>
                <a:ea typeface="微软雅黑" panose="020B0503020204020204" pitchFamily="34" charset="-122"/>
              </a:rPr>
              <a:t>算法</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的误差分析</a:t>
            </a:r>
          </a:p>
        </p:txBody>
      </p:sp>
      <p:sp>
        <p:nvSpPr>
          <p:cNvPr id="17415" name="文本框 17">
            <a:hlinkClick r:id="rId5" action="ppaction://hlinksldjump"/>
          </p:cNvPr>
          <p:cNvSpPr txBox="1">
            <a:spLocks noChangeArrowheads="1"/>
          </p:cNvSpPr>
          <p:nvPr/>
        </p:nvSpPr>
        <p:spPr bwMode="auto">
          <a:xfrm>
            <a:off x="6302341" y="3131866"/>
            <a:ext cx="48069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三、</a:t>
            </a:r>
            <a:r>
              <a:rPr lang="en-US" altLang="zh-CN" sz="2600" b="1" dirty="0">
                <a:solidFill>
                  <a:schemeClr val="tx1">
                    <a:lumMod val="65000"/>
                    <a:lumOff val="35000"/>
                  </a:schemeClr>
                </a:solidFill>
                <a:latin typeface="微软雅黑" panose="020B0503020204020204" pitchFamily="34" charset="-122"/>
                <a:ea typeface="微软雅黑" panose="020B0503020204020204" pitchFamily="34" charset="-122"/>
              </a:rPr>
              <a:t>AdaBoost </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算法原理探析</a:t>
            </a:r>
          </a:p>
        </p:txBody>
      </p:sp>
      <p:sp>
        <p:nvSpPr>
          <p:cNvPr id="17416" name="文本框 18">
            <a:hlinkClick r:id="rId6" action="ppaction://hlinksldjump"/>
          </p:cNvPr>
          <p:cNvSpPr txBox="1">
            <a:spLocks noChangeArrowheads="1"/>
          </p:cNvSpPr>
          <p:nvPr/>
        </p:nvSpPr>
        <p:spPr bwMode="auto">
          <a:xfrm>
            <a:off x="6310279" y="3726182"/>
            <a:ext cx="447039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四、</a:t>
            </a:r>
            <a:r>
              <a:rPr lang="en-US" altLang="zh-CN" sz="2600" b="1" dirty="0">
                <a:solidFill>
                  <a:schemeClr val="tx1">
                    <a:lumMod val="65000"/>
                    <a:lumOff val="35000"/>
                  </a:schemeClr>
                </a:solidFill>
                <a:latin typeface="微软雅黑" panose="020B0503020204020204" pitchFamily="34" charset="-122"/>
                <a:ea typeface="微软雅黑" panose="020B0503020204020204" pitchFamily="34" charset="-122"/>
              </a:rPr>
              <a:t>Boosting </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算法的演化</a:t>
            </a:r>
          </a:p>
        </p:txBody>
      </p:sp>
      <p:cxnSp>
        <p:nvCxnSpPr>
          <p:cNvPr id="16394" name="直接连接符 22"/>
          <p:cNvCxnSpPr>
            <a:cxnSpLocks noChangeShapeType="1"/>
          </p:cNvCxnSpPr>
          <p:nvPr/>
        </p:nvCxnSpPr>
        <p:spPr bwMode="auto">
          <a:xfrm>
            <a:off x="5310810" y="1854851"/>
            <a:ext cx="5416894"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sp>
        <p:nvSpPr>
          <p:cNvPr id="19" name="圆角矩形 7"/>
          <p:cNvSpPr>
            <a:spLocks noChangeArrowheads="1"/>
          </p:cNvSpPr>
          <p:nvPr/>
        </p:nvSpPr>
        <p:spPr bwMode="auto">
          <a:xfrm rot="2700000">
            <a:off x="331788" y="2235200"/>
            <a:ext cx="1250950" cy="128587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 name="任意多边形 8"/>
          <p:cNvSpPr/>
          <p:nvPr/>
        </p:nvSpPr>
        <p:spPr bwMode="auto">
          <a:xfrm rot="2700000">
            <a:off x="-668338" y="4121150"/>
            <a:ext cx="1335088" cy="1335088"/>
          </a:xfrm>
          <a:custGeom>
            <a:avLst/>
            <a:gdLst>
              <a:gd name="T0" fmla="*/ 0 w 1335134"/>
              <a:gd name="T1" fmla="*/ 0 h 1335134"/>
              <a:gd name="T2" fmla="*/ 1058749 w 1335134"/>
              <a:gd name="T3" fmla="*/ 0 h 1335134"/>
              <a:gd name="T4" fmla="*/ 1334904 w 1335134"/>
              <a:gd name="T5" fmla="*/ 276155 h 1335134"/>
              <a:gd name="T6" fmla="*/ 1334904 w 1335134"/>
              <a:gd name="T7" fmla="*/ 1334904 h 1335134"/>
              <a:gd name="T8" fmla="*/ 0 w 1335134"/>
              <a:gd name="T9" fmla="*/ 0 h 1335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5134" h="1335134">
                <a:moveTo>
                  <a:pt x="0" y="0"/>
                </a:moveTo>
                <a:lnTo>
                  <a:pt x="1058929" y="0"/>
                </a:lnTo>
                <a:cubicBezTo>
                  <a:pt x="1211473" y="0"/>
                  <a:pt x="1335134" y="123661"/>
                  <a:pt x="1335134" y="276205"/>
                </a:cubicBezTo>
                <a:lnTo>
                  <a:pt x="1335134" y="133513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2" name="圆角矩形 14"/>
          <p:cNvSpPr>
            <a:spLocks noChangeArrowheads="1"/>
          </p:cNvSpPr>
          <p:nvPr/>
        </p:nvSpPr>
        <p:spPr bwMode="auto">
          <a:xfrm rot="2700000">
            <a:off x="4763294" y="2721769"/>
            <a:ext cx="627063" cy="64452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3" name="圆角矩形 15"/>
          <p:cNvSpPr>
            <a:spLocks noChangeArrowheads="1"/>
          </p:cNvSpPr>
          <p:nvPr/>
        </p:nvSpPr>
        <p:spPr bwMode="auto">
          <a:xfrm rot="2700000">
            <a:off x="989807" y="3877469"/>
            <a:ext cx="503237" cy="517525"/>
          </a:xfrm>
          <a:prstGeom prst="roundRect">
            <a:avLst>
              <a:gd name="adj" fmla="val 16667"/>
            </a:avLst>
          </a:prstGeom>
          <a:solidFill>
            <a:srgbClr val="5E5874"/>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4" name="图片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3538" y="2036763"/>
            <a:ext cx="3103562"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4"/>
          <p:cNvSpPr/>
          <p:nvPr/>
        </p:nvSpPr>
        <p:spPr bwMode="auto">
          <a:xfrm>
            <a:off x="2046288" y="4291013"/>
            <a:ext cx="334962" cy="334962"/>
          </a:xfrm>
          <a:custGeom>
            <a:avLst/>
            <a:gdLst>
              <a:gd name="T0" fmla="*/ 0 w 175"/>
              <a:gd name="T1" fmla="*/ 2147483647 h 175"/>
              <a:gd name="T2" fmla="*/ 2147483647 w 175"/>
              <a:gd name="T3" fmla="*/ 2147483647 h 175"/>
              <a:gd name="T4" fmla="*/ 2147483647 w 175"/>
              <a:gd name="T5" fmla="*/ 2147483647 h 175"/>
              <a:gd name="T6" fmla="*/ 2147483647 w 175"/>
              <a:gd name="T7" fmla="*/ 0 h 175"/>
              <a:gd name="T8" fmla="*/ 0 w 175"/>
              <a:gd name="T9" fmla="*/ 2147483647 h 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5">
                <a:moveTo>
                  <a:pt x="0" y="93"/>
                </a:moveTo>
                <a:lnTo>
                  <a:pt x="82" y="93"/>
                </a:lnTo>
                <a:lnTo>
                  <a:pt x="82" y="175"/>
                </a:lnTo>
                <a:lnTo>
                  <a:pt x="175" y="0"/>
                </a:lnTo>
                <a:lnTo>
                  <a:pt x="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 name="文本框 18">
            <a:extLst>
              <a:ext uri="{FF2B5EF4-FFF2-40B4-BE49-F238E27FC236}">
                <a16:creationId xmlns:a16="http://schemas.microsoft.com/office/drawing/2014/main" id="{4E5F8CAC-8F73-F4B5-5BBA-AB5540342D3D}"/>
              </a:ext>
            </a:extLst>
          </p:cNvPr>
          <p:cNvSpPr txBox="1">
            <a:spLocks noChangeArrowheads="1"/>
          </p:cNvSpPr>
          <p:nvPr/>
        </p:nvSpPr>
        <p:spPr bwMode="auto">
          <a:xfrm>
            <a:off x="6310279" y="4320498"/>
            <a:ext cx="447039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五、</a:t>
            </a:r>
            <a:r>
              <a:rPr lang="en-US" altLang="zh-CN" sz="2600" b="1" dirty="0">
                <a:solidFill>
                  <a:schemeClr val="tx1">
                    <a:lumMod val="65000"/>
                    <a:lumOff val="35000"/>
                  </a:schemeClr>
                </a:solidFill>
                <a:latin typeface="微软雅黑" panose="020B0503020204020204" pitchFamily="34" charset="-122"/>
                <a:ea typeface="微软雅黑" panose="020B0503020204020204" pitchFamily="34" charset="-122"/>
              </a:rPr>
              <a:t>AdaBoost </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算法实践</a:t>
            </a:r>
          </a:p>
        </p:txBody>
      </p:sp>
      <p:sp>
        <p:nvSpPr>
          <p:cNvPr id="3" name="文本框 15">
            <a:hlinkClick r:id="rId3" action="ppaction://hlinksldjump"/>
            <a:extLst>
              <a:ext uri="{FF2B5EF4-FFF2-40B4-BE49-F238E27FC236}">
                <a16:creationId xmlns:a16="http://schemas.microsoft.com/office/drawing/2014/main" id="{F122AAED-CFE7-B8A7-4E07-52D50A0D9F85}"/>
              </a:ext>
            </a:extLst>
          </p:cNvPr>
          <p:cNvSpPr txBox="1">
            <a:spLocks noChangeArrowheads="1"/>
          </p:cNvSpPr>
          <p:nvPr/>
        </p:nvSpPr>
        <p:spPr bwMode="auto">
          <a:xfrm>
            <a:off x="6310279" y="4914814"/>
            <a:ext cx="35750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六、总结</a:t>
            </a:r>
          </a:p>
        </p:txBody>
      </p:sp>
      <p:sp>
        <p:nvSpPr>
          <p:cNvPr id="4" name="文本框 15">
            <a:hlinkClick r:id="rId3" action="ppaction://hlinksldjump"/>
            <a:extLst>
              <a:ext uri="{FF2B5EF4-FFF2-40B4-BE49-F238E27FC236}">
                <a16:creationId xmlns:a16="http://schemas.microsoft.com/office/drawing/2014/main" id="{5D201DDB-7E24-4A60-745B-A855DB71BC58}"/>
              </a:ext>
            </a:extLst>
          </p:cNvPr>
          <p:cNvSpPr txBox="1">
            <a:spLocks noChangeArrowheads="1"/>
          </p:cNvSpPr>
          <p:nvPr/>
        </p:nvSpPr>
        <p:spPr bwMode="auto">
          <a:xfrm>
            <a:off x="6302341" y="5486522"/>
            <a:ext cx="35750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七、习题</a:t>
            </a:r>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B618436-DC7C-E477-15F2-CD1A769A682F}"/>
              </a:ext>
            </a:extLst>
          </p:cNvPr>
          <p:cNvSpPr txBox="1"/>
          <p:nvPr/>
        </p:nvSpPr>
        <p:spPr>
          <a:xfrm>
            <a:off x="487051" y="1790506"/>
            <a:ext cx="11217898" cy="513859"/>
          </a:xfrm>
          <a:prstGeom prst="rect">
            <a:avLst/>
          </a:prstGeom>
          <a:noFill/>
        </p:spPr>
        <p:txBody>
          <a:bodyPr wrap="square" rtlCol="0">
            <a:spAutoFit/>
          </a:bodyPr>
          <a:lstStyle/>
          <a:p>
            <a:pPr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上述算法给出弱学习器的系数表达式为：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4975E442-3C9A-2A74-605E-AB3FBDE27E57}"/>
              </a:ext>
            </a:extLst>
          </p:cNvPr>
          <p:cNvSpPr txBox="1"/>
          <p:nvPr/>
        </p:nvSpPr>
        <p:spPr>
          <a:xfrm>
            <a:off x="4204854" y="711109"/>
            <a:ext cx="6109854" cy="584775"/>
          </a:xfrm>
          <a:prstGeom prst="rect">
            <a:avLst/>
          </a:prstGeom>
          <a:noFill/>
        </p:spPr>
        <p:txBody>
          <a:bodyPr wrap="square">
            <a:spAutoFit/>
          </a:bodyPr>
          <a:lstStyle/>
          <a:p>
            <a:r>
              <a:rPr lang="en-US" altLang="zh-CN" sz="240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1.2 AdaBoost </a:t>
            </a:r>
            <a:r>
              <a:rPr lang="zh-CN" altLang="en-US"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6">
            <a:extLst>
              <a:ext uri="{FF2B5EF4-FFF2-40B4-BE49-F238E27FC236}">
                <a16:creationId xmlns:a16="http://schemas.microsoft.com/office/drawing/2014/main" id="{67CFF665-E1ED-1CD1-6E4A-91FE9CC61E30}"/>
              </a:ext>
            </a:extLst>
          </p:cNvPr>
          <p:cNvSpPr txBox="1"/>
          <p:nvPr/>
        </p:nvSpPr>
        <p:spPr>
          <a:xfrm>
            <a:off x="487051" y="1280833"/>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具体算法</a:t>
            </a:r>
          </a:p>
        </p:txBody>
      </p:sp>
      <p:pic>
        <p:nvPicPr>
          <p:cNvPr id="3" name="图片 2">
            <a:extLst>
              <a:ext uri="{FF2B5EF4-FFF2-40B4-BE49-F238E27FC236}">
                <a16:creationId xmlns:a16="http://schemas.microsoft.com/office/drawing/2014/main" id="{4D0DEE8C-4CD1-9A90-148E-C43F32939CE2}"/>
              </a:ext>
            </a:extLst>
          </p:cNvPr>
          <p:cNvPicPr>
            <a:picLocks noChangeAspect="1"/>
          </p:cNvPicPr>
          <p:nvPr/>
        </p:nvPicPr>
        <p:blipFill>
          <a:blip r:embed="rId2"/>
          <a:stretch>
            <a:fillRect/>
          </a:stretch>
        </p:blipFill>
        <p:spPr>
          <a:xfrm>
            <a:off x="930417" y="2637913"/>
            <a:ext cx="9733252" cy="2170060"/>
          </a:xfrm>
          <a:prstGeom prst="rect">
            <a:avLst/>
          </a:prstGeom>
        </p:spPr>
      </p:pic>
    </p:spTree>
    <p:extLst>
      <p:ext uri="{BB962C8B-B14F-4D97-AF65-F5344CB8AC3E}">
        <p14:creationId xmlns:p14="http://schemas.microsoft.com/office/powerpoint/2010/main" val="3229578695"/>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B618436-DC7C-E477-15F2-CD1A769A682F}"/>
              </a:ext>
            </a:extLst>
          </p:cNvPr>
          <p:cNvSpPr txBox="1"/>
          <p:nvPr/>
        </p:nvSpPr>
        <p:spPr>
          <a:xfrm>
            <a:off x="487051" y="1790506"/>
            <a:ext cx="11217898" cy="513859"/>
          </a:xfrm>
          <a:prstGeom prst="rect">
            <a:avLst/>
          </a:prstGeom>
          <a:noFill/>
        </p:spPr>
        <p:txBody>
          <a:bodyPr wrap="square" rtlCol="0">
            <a:spAutoFit/>
          </a:bodyPr>
          <a:lstStyle/>
          <a:p>
            <a:pPr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根据算法中的第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个式子以及式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(7.1.1)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可知，更新权值分布可以写成：</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4975E442-3C9A-2A74-605E-AB3FBDE27E57}"/>
              </a:ext>
            </a:extLst>
          </p:cNvPr>
          <p:cNvSpPr txBox="1"/>
          <p:nvPr/>
        </p:nvSpPr>
        <p:spPr>
          <a:xfrm>
            <a:off x="4204854" y="711109"/>
            <a:ext cx="6109854" cy="584775"/>
          </a:xfrm>
          <a:prstGeom prst="rect">
            <a:avLst/>
          </a:prstGeom>
          <a:noFill/>
        </p:spPr>
        <p:txBody>
          <a:bodyPr wrap="square">
            <a:spAutoFit/>
          </a:bodyPr>
          <a:lstStyle/>
          <a:p>
            <a:r>
              <a:rPr lang="en-US" altLang="zh-CN" sz="240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1.2 AdaBoost </a:t>
            </a:r>
            <a:r>
              <a:rPr lang="zh-CN" altLang="en-US"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6">
            <a:extLst>
              <a:ext uri="{FF2B5EF4-FFF2-40B4-BE49-F238E27FC236}">
                <a16:creationId xmlns:a16="http://schemas.microsoft.com/office/drawing/2014/main" id="{67CFF665-E1ED-1CD1-6E4A-91FE9CC61E30}"/>
              </a:ext>
            </a:extLst>
          </p:cNvPr>
          <p:cNvSpPr txBox="1"/>
          <p:nvPr/>
        </p:nvSpPr>
        <p:spPr>
          <a:xfrm>
            <a:off x="487051" y="1280833"/>
            <a:ext cx="6109854" cy="461665"/>
          </a:xfrm>
          <a:prstGeom prst="rect">
            <a:avLst/>
          </a:prstGeom>
          <a:noFill/>
        </p:spPr>
        <p:txBody>
          <a:bodyPr wrap="square">
            <a:spAutoFit/>
          </a:bodyPr>
          <a:lstStyle/>
          <a:p>
            <a:r>
              <a:rPr lang="en-US" altLang="zh-CN"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具体</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p>
        </p:txBody>
      </p:sp>
      <p:pic>
        <p:nvPicPr>
          <p:cNvPr id="5" name="图片 4">
            <a:extLst>
              <a:ext uri="{FF2B5EF4-FFF2-40B4-BE49-F238E27FC236}">
                <a16:creationId xmlns:a16="http://schemas.microsoft.com/office/drawing/2014/main" id="{7E3763BC-A5E2-06AF-B74E-B7A2E594A8B2}"/>
              </a:ext>
            </a:extLst>
          </p:cNvPr>
          <p:cNvPicPr>
            <a:picLocks noChangeAspect="1"/>
          </p:cNvPicPr>
          <p:nvPr/>
        </p:nvPicPr>
        <p:blipFill>
          <a:blip r:embed="rId2"/>
          <a:stretch>
            <a:fillRect/>
          </a:stretch>
        </p:blipFill>
        <p:spPr>
          <a:xfrm>
            <a:off x="781484" y="3342230"/>
            <a:ext cx="4852044" cy="1176770"/>
          </a:xfrm>
          <a:prstGeom prst="rect">
            <a:avLst/>
          </a:prstGeom>
        </p:spPr>
      </p:pic>
      <p:pic>
        <p:nvPicPr>
          <p:cNvPr id="8" name="图片 7">
            <a:extLst>
              <a:ext uri="{FF2B5EF4-FFF2-40B4-BE49-F238E27FC236}">
                <a16:creationId xmlns:a16="http://schemas.microsoft.com/office/drawing/2014/main" id="{F09550DD-F28F-EA04-FA7F-0335059B5015}"/>
              </a:ext>
            </a:extLst>
          </p:cNvPr>
          <p:cNvPicPr>
            <a:picLocks noChangeAspect="1"/>
          </p:cNvPicPr>
          <p:nvPr/>
        </p:nvPicPr>
        <p:blipFill rotWithShape="1">
          <a:blip r:embed="rId3"/>
          <a:srcRect l="33689" t="1" b="-2026"/>
          <a:stretch/>
        </p:blipFill>
        <p:spPr>
          <a:xfrm>
            <a:off x="5467274" y="3056356"/>
            <a:ext cx="5838949" cy="1723462"/>
          </a:xfrm>
          <a:prstGeom prst="rect">
            <a:avLst/>
          </a:prstGeom>
        </p:spPr>
      </p:pic>
    </p:spTree>
    <p:extLst>
      <p:ext uri="{BB962C8B-B14F-4D97-AF65-F5344CB8AC3E}">
        <p14:creationId xmlns:p14="http://schemas.microsoft.com/office/powerpoint/2010/main" val="3020408166"/>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975E442-3C9A-2A74-605E-AB3FBDE27E57}"/>
              </a:ext>
            </a:extLst>
          </p:cNvPr>
          <p:cNvSpPr txBox="1"/>
          <p:nvPr/>
        </p:nvSpPr>
        <p:spPr>
          <a:xfrm>
            <a:off x="4204854" y="711109"/>
            <a:ext cx="6109854" cy="584775"/>
          </a:xfrm>
          <a:prstGeom prst="rect">
            <a:avLst/>
          </a:prstGeom>
          <a:noFill/>
        </p:spPr>
        <p:txBody>
          <a:bodyPr wrap="square">
            <a:spAutoFit/>
          </a:bodyPr>
          <a:lstStyle/>
          <a:p>
            <a:r>
              <a:rPr lang="en-US" altLang="zh-CN" sz="240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1.2 AdaBoost </a:t>
            </a:r>
            <a:r>
              <a:rPr lang="zh-CN" altLang="en-US"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6">
            <a:extLst>
              <a:ext uri="{FF2B5EF4-FFF2-40B4-BE49-F238E27FC236}">
                <a16:creationId xmlns:a16="http://schemas.microsoft.com/office/drawing/2014/main" id="{67CFF665-E1ED-1CD1-6E4A-91FE9CC61E30}"/>
              </a:ext>
            </a:extLst>
          </p:cNvPr>
          <p:cNvSpPr txBox="1"/>
          <p:nvPr/>
        </p:nvSpPr>
        <p:spPr>
          <a:xfrm>
            <a:off x="487051" y="1280833"/>
            <a:ext cx="6109854" cy="461665"/>
          </a:xfrm>
          <a:prstGeom prst="rect">
            <a:avLst/>
          </a:prstGeom>
          <a:noFill/>
        </p:spPr>
        <p:txBody>
          <a:bodyPr wrap="square">
            <a:spAutoFit/>
          </a:bodyPr>
          <a:lstStyle/>
          <a:p>
            <a:r>
              <a:rPr lang="en-US" altLang="zh-CN"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具体</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p>
        </p:txBody>
      </p:sp>
      <p:pic>
        <p:nvPicPr>
          <p:cNvPr id="3" name="图片 2">
            <a:extLst>
              <a:ext uri="{FF2B5EF4-FFF2-40B4-BE49-F238E27FC236}">
                <a16:creationId xmlns:a16="http://schemas.microsoft.com/office/drawing/2014/main" id="{536BAFC6-AE73-CE73-CDCA-B9BF3F0D48BB}"/>
              </a:ext>
            </a:extLst>
          </p:cNvPr>
          <p:cNvPicPr>
            <a:picLocks noChangeAspect="1"/>
          </p:cNvPicPr>
          <p:nvPr/>
        </p:nvPicPr>
        <p:blipFill rotWithShape="1">
          <a:blip r:embed="rId2"/>
          <a:srcRect b="26884"/>
          <a:stretch/>
        </p:blipFill>
        <p:spPr>
          <a:xfrm>
            <a:off x="1353849" y="1723887"/>
            <a:ext cx="9231024" cy="3282929"/>
          </a:xfrm>
          <a:prstGeom prst="rect">
            <a:avLst/>
          </a:prstGeom>
        </p:spPr>
      </p:pic>
      <mc:AlternateContent xmlns:mc="http://schemas.openxmlformats.org/markup-compatibility/2006" xmlns:a14="http://schemas.microsoft.com/office/drawing/2010/main">
        <mc:Choice Requires="a14">
          <p:sp>
            <p:nvSpPr>
              <p:cNvPr id="6" name="TextBox 2">
                <a:extLst>
                  <a:ext uri="{FF2B5EF4-FFF2-40B4-BE49-F238E27FC236}">
                    <a16:creationId xmlns:a16="http://schemas.microsoft.com/office/drawing/2014/main" id="{C914CCEE-B08E-2EE9-0CB2-1DA88A2847FD}"/>
                  </a:ext>
                </a:extLst>
              </p:cNvPr>
              <p:cNvSpPr txBox="1"/>
              <p:nvPr/>
            </p:nvSpPr>
            <p:spPr>
              <a:xfrm>
                <a:off x="487051" y="4950487"/>
                <a:ext cx="11217898" cy="1430328"/>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(7.1.4)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说明，如果样本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被正确学习，即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Y</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，则其权重会减小；如果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被错误学习，即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240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，则其权重会增大。这样，误分学习样本在下一轮学习中就会受到基学习器的更大关注而起到更大作用。</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6" name="TextBox 2">
                <a:extLst>
                  <a:ext uri="{FF2B5EF4-FFF2-40B4-BE49-F238E27FC236}">
                    <a16:creationId xmlns:a16="http://schemas.microsoft.com/office/drawing/2014/main" id="{C914CCEE-B08E-2EE9-0CB2-1DA88A2847FD}"/>
                  </a:ext>
                </a:extLst>
              </p:cNvPr>
              <p:cNvSpPr txBox="1">
                <a:spLocks noRot="1" noChangeAspect="1" noMove="1" noResize="1" noEditPoints="1" noAdjustHandles="1" noChangeArrowheads="1" noChangeShapeType="1" noTextEdit="1"/>
              </p:cNvSpPr>
              <p:nvPr/>
            </p:nvSpPr>
            <p:spPr>
              <a:xfrm>
                <a:off x="487051" y="4950487"/>
                <a:ext cx="11217898" cy="1430328"/>
              </a:xfrm>
              <a:prstGeom prst="rect">
                <a:avLst/>
              </a:prstGeom>
              <a:blipFill>
                <a:blip r:embed="rId3"/>
                <a:stretch>
                  <a:fillRect l="-870" t="-1702" r="-815" b="-72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88464408"/>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B618436-DC7C-E477-15F2-CD1A769A682F}"/>
              </a:ext>
            </a:extLst>
          </p:cNvPr>
          <p:cNvSpPr txBox="1"/>
          <p:nvPr/>
        </p:nvSpPr>
        <p:spPr>
          <a:xfrm>
            <a:off x="487051" y="1790506"/>
            <a:ext cx="11217898" cy="513859"/>
          </a:xfrm>
          <a:prstGeom prst="rect">
            <a:avLst/>
          </a:prstGeom>
          <a:noFill/>
        </p:spPr>
        <p:txBody>
          <a:bodyPr wrap="square" rtlCol="0">
            <a:spAutoFit/>
          </a:bodyPr>
          <a:lstStyle/>
          <a:p>
            <a:pPr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F.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记</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4975E442-3C9A-2A74-605E-AB3FBDE27E57}"/>
              </a:ext>
            </a:extLst>
          </p:cNvPr>
          <p:cNvSpPr txBox="1"/>
          <p:nvPr/>
        </p:nvSpPr>
        <p:spPr>
          <a:xfrm>
            <a:off x="4204854" y="711109"/>
            <a:ext cx="6109854" cy="584775"/>
          </a:xfrm>
          <a:prstGeom prst="rect">
            <a:avLst/>
          </a:prstGeom>
          <a:noFill/>
        </p:spPr>
        <p:txBody>
          <a:bodyPr wrap="square">
            <a:spAutoFit/>
          </a:bodyPr>
          <a:lstStyle/>
          <a:p>
            <a:r>
              <a:rPr lang="en-US" altLang="zh-CN" sz="240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1.2 AdaBoost </a:t>
            </a:r>
            <a:r>
              <a:rPr lang="zh-CN" altLang="en-US"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6">
            <a:extLst>
              <a:ext uri="{FF2B5EF4-FFF2-40B4-BE49-F238E27FC236}">
                <a16:creationId xmlns:a16="http://schemas.microsoft.com/office/drawing/2014/main" id="{67CFF665-E1ED-1CD1-6E4A-91FE9CC61E30}"/>
              </a:ext>
            </a:extLst>
          </p:cNvPr>
          <p:cNvSpPr txBox="1"/>
          <p:nvPr/>
        </p:nvSpPr>
        <p:spPr>
          <a:xfrm>
            <a:off x="487051" y="1280833"/>
            <a:ext cx="6109854" cy="461665"/>
          </a:xfrm>
          <a:prstGeom prst="rect">
            <a:avLst/>
          </a:prstGeom>
          <a:noFill/>
        </p:spPr>
        <p:txBody>
          <a:bodyPr wrap="square">
            <a:spAutoFit/>
          </a:bodyPr>
          <a:lstStyle/>
          <a:p>
            <a:r>
              <a:rPr lang="en-US" altLang="zh-CN"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具体</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p>
        </p:txBody>
      </p:sp>
      <p:sp>
        <p:nvSpPr>
          <p:cNvPr id="3" name="TextBox 2">
            <a:extLst>
              <a:ext uri="{FF2B5EF4-FFF2-40B4-BE49-F238E27FC236}">
                <a16:creationId xmlns:a16="http://schemas.microsoft.com/office/drawing/2014/main" id="{CB683D90-685D-6DA6-5B5A-78F018E2442A}"/>
              </a:ext>
            </a:extLst>
          </p:cNvPr>
          <p:cNvSpPr txBox="1"/>
          <p:nvPr/>
        </p:nvSpPr>
        <p:spPr>
          <a:xfrm>
            <a:off x="487051" y="2838256"/>
            <a:ext cx="11217898" cy="513859"/>
          </a:xfrm>
          <a:prstGeom prst="rect">
            <a:avLst/>
          </a:prstGeom>
          <a:noFill/>
        </p:spPr>
        <p:txBody>
          <a:bodyPr wrap="square" rtlCol="0">
            <a:spAutoFit/>
          </a:bodyPr>
          <a:lstStyle/>
          <a:p>
            <a:pPr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的最后输出结果为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791927FD-6B66-B9EE-7237-853302751CC6}"/>
              </a:ext>
            </a:extLst>
          </p:cNvPr>
          <p:cNvPicPr>
            <a:picLocks noChangeAspect="1"/>
          </p:cNvPicPr>
          <p:nvPr/>
        </p:nvPicPr>
        <p:blipFill>
          <a:blip r:embed="rId2"/>
          <a:stretch>
            <a:fillRect/>
          </a:stretch>
        </p:blipFill>
        <p:spPr>
          <a:xfrm>
            <a:off x="3037176" y="1742498"/>
            <a:ext cx="6810375" cy="1047750"/>
          </a:xfrm>
          <a:prstGeom prst="rect">
            <a:avLst/>
          </a:prstGeom>
        </p:spPr>
      </p:pic>
      <p:pic>
        <p:nvPicPr>
          <p:cNvPr id="9" name="图片 8">
            <a:extLst>
              <a:ext uri="{FF2B5EF4-FFF2-40B4-BE49-F238E27FC236}">
                <a16:creationId xmlns:a16="http://schemas.microsoft.com/office/drawing/2014/main" id="{47ECC614-3AEA-37A7-941F-771E6F41E139}"/>
              </a:ext>
            </a:extLst>
          </p:cNvPr>
          <p:cNvPicPr>
            <a:picLocks noChangeAspect="1"/>
          </p:cNvPicPr>
          <p:nvPr/>
        </p:nvPicPr>
        <p:blipFill>
          <a:blip r:embed="rId3"/>
          <a:stretch>
            <a:fillRect/>
          </a:stretch>
        </p:blipFill>
        <p:spPr>
          <a:xfrm>
            <a:off x="3037176" y="3462330"/>
            <a:ext cx="6657975" cy="1000125"/>
          </a:xfrm>
          <a:prstGeom prst="rect">
            <a:avLst/>
          </a:prstGeom>
        </p:spPr>
      </p:pic>
      <p:sp>
        <p:nvSpPr>
          <p:cNvPr id="10" name="TextBox 2">
            <a:extLst>
              <a:ext uri="{FF2B5EF4-FFF2-40B4-BE49-F238E27FC236}">
                <a16:creationId xmlns:a16="http://schemas.microsoft.com/office/drawing/2014/main" id="{7E151BE1-1430-3189-6C69-ABA4406E4B03}"/>
              </a:ext>
            </a:extLst>
          </p:cNvPr>
          <p:cNvSpPr txBox="1"/>
          <p:nvPr/>
        </p:nvSpPr>
        <p:spPr>
          <a:xfrm>
            <a:off x="487051" y="4631170"/>
            <a:ext cx="11217898" cy="968663"/>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此式表明对于任何数据的分类采用加权投票表决的方法，其中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的符号决定数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的类。需要注意的是，基本学习器</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的系数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α</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未必具有归一性。</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446179575"/>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B618436-DC7C-E477-15F2-CD1A769A682F}"/>
              </a:ext>
            </a:extLst>
          </p:cNvPr>
          <p:cNvSpPr txBox="1"/>
          <p:nvPr/>
        </p:nvSpPr>
        <p:spPr>
          <a:xfrm>
            <a:off x="487051" y="1790506"/>
            <a:ext cx="11217898" cy="2819041"/>
          </a:xfrm>
          <a:prstGeom prst="rect">
            <a:avLst/>
          </a:prstGeom>
          <a:noFill/>
        </p:spPr>
        <p:txBody>
          <a:bodyPr wrap="square" rtlCol="0">
            <a:spAutoFit/>
          </a:bodyPr>
          <a:lstStyle/>
          <a:p>
            <a:pPr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G.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AdBoost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具备以下两个特点：</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AdBoost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不更新训练数据，只是不断更新训练数据的权值分布，使得训练</a:t>
            </a:r>
          </a:p>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数据在基本分类器的学习中起不同的作用。</a:t>
            </a: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AdBoost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最终分类器        的构成是利用基本分类器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 = 1, 2, · · · , T</a:t>
            </a:r>
          </a:p>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的线性组合构建，因而可视其为加法模型。</a:t>
            </a:r>
          </a:p>
          <a:p>
            <a:pPr algn="just">
              <a:lnSpc>
                <a:spcPts val="3600"/>
              </a:lnSpc>
              <a:spcAft>
                <a:spcPts val="0"/>
              </a:spcAft>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4975E442-3C9A-2A74-605E-AB3FBDE27E57}"/>
              </a:ext>
            </a:extLst>
          </p:cNvPr>
          <p:cNvSpPr txBox="1"/>
          <p:nvPr/>
        </p:nvSpPr>
        <p:spPr>
          <a:xfrm>
            <a:off x="4204854" y="711109"/>
            <a:ext cx="6109854" cy="584775"/>
          </a:xfrm>
          <a:prstGeom prst="rect">
            <a:avLst/>
          </a:prstGeom>
          <a:noFill/>
        </p:spPr>
        <p:txBody>
          <a:bodyPr wrap="square">
            <a:spAutoFit/>
          </a:bodyPr>
          <a:lstStyle/>
          <a:p>
            <a:r>
              <a:rPr lang="en-US" altLang="zh-CN" sz="240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1.2 AdaBoost </a:t>
            </a:r>
            <a:r>
              <a:rPr lang="zh-CN" altLang="en-US" sz="32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6">
            <a:extLst>
              <a:ext uri="{FF2B5EF4-FFF2-40B4-BE49-F238E27FC236}">
                <a16:creationId xmlns:a16="http://schemas.microsoft.com/office/drawing/2014/main" id="{67CFF665-E1ED-1CD1-6E4A-91FE9CC61E30}"/>
              </a:ext>
            </a:extLst>
          </p:cNvPr>
          <p:cNvSpPr txBox="1"/>
          <p:nvPr/>
        </p:nvSpPr>
        <p:spPr>
          <a:xfrm>
            <a:off x="487051" y="1280833"/>
            <a:ext cx="6109854" cy="461665"/>
          </a:xfrm>
          <a:prstGeom prst="rect">
            <a:avLst/>
          </a:prstGeom>
          <a:noFill/>
        </p:spPr>
        <p:txBody>
          <a:bodyPr wrap="square">
            <a:spAutoFit/>
          </a:bodyPr>
          <a:lstStyle/>
          <a:p>
            <a:r>
              <a:rPr lang="en-US" altLang="zh-CN"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b="1">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具体</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p>
        </p:txBody>
      </p:sp>
      <p:pic>
        <p:nvPicPr>
          <p:cNvPr id="8" name="图片 7">
            <a:extLst>
              <a:ext uri="{FF2B5EF4-FFF2-40B4-BE49-F238E27FC236}">
                <a16:creationId xmlns:a16="http://schemas.microsoft.com/office/drawing/2014/main" id="{F44EE69F-D8F5-4887-A46F-D3F1F4F500F6}"/>
              </a:ext>
            </a:extLst>
          </p:cNvPr>
          <p:cNvPicPr>
            <a:picLocks noChangeAspect="1"/>
          </p:cNvPicPr>
          <p:nvPr/>
        </p:nvPicPr>
        <p:blipFill>
          <a:blip r:embed="rId2"/>
          <a:stretch>
            <a:fillRect/>
          </a:stretch>
        </p:blipFill>
        <p:spPr>
          <a:xfrm>
            <a:off x="4151947" y="3265484"/>
            <a:ext cx="597853" cy="327031"/>
          </a:xfrm>
          <a:prstGeom prst="rect">
            <a:avLst/>
          </a:prstGeom>
        </p:spPr>
      </p:pic>
    </p:spTree>
    <p:extLst>
      <p:ext uri="{BB962C8B-B14F-4D97-AF65-F5344CB8AC3E}">
        <p14:creationId xmlns:p14="http://schemas.microsoft.com/office/powerpoint/2010/main" val="1512481248"/>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B618436-DC7C-E477-15F2-CD1A769A682F}"/>
              </a:ext>
            </a:extLst>
          </p:cNvPr>
          <p:cNvSpPr txBox="1"/>
          <p:nvPr/>
        </p:nvSpPr>
        <p:spPr>
          <a:xfrm>
            <a:off x="487051" y="1363786"/>
            <a:ext cx="11217898" cy="143032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例 </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7.1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给定如表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所示训练数据。假设弱学习器（或称阈值函数）由</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X&lt;v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X&gt;v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产生，其阈值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使该学习器在训练数据集上分类误差率最低。试用</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AdBoost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算法学习一个强学习器。</a:t>
            </a:r>
          </a:p>
        </p:txBody>
      </p:sp>
      <p:sp>
        <p:nvSpPr>
          <p:cNvPr id="4" name="文本框 3">
            <a:extLst>
              <a:ext uri="{FF2B5EF4-FFF2-40B4-BE49-F238E27FC236}">
                <a16:creationId xmlns:a16="http://schemas.microsoft.com/office/drawing/2014/main" id="{4975E442-3C9A-2A74-605E-AB3FBDE27E57}"/>
              </a:ext>
            </a:extLst>
          </p:cNvPr>
          <p:cNvSpPr txBox="1"/>
          <p:nvPr/>
        </p:nvSpPr>
        <p:spPr>
          <a:xfrm>
            <a:off x="4204854" y="711109"/>
            <a:ext cx="6109854" cy="1077218"/>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1.3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实例</a:t>
            </a: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291D3FF3-5E23-4B4F-1732-9DCF5BBB16E5}"/>
              </a:ext>
            </a:extLst>
          </p:cNvPr>
          <p:cNvPicPr>
            <a:picLocks noChangeAspect="1"/>
          </p:cNvPicPr>
          <p:nvPr/>
        </p:nvPicPr>
        <p:blipFill>
          <a:blip r:embed="rId2"/>
          <a:stretch>
            <a:fillRect/>
          </a:stretch>
        </p:blipFill>
        <p:spPr>
          <a:xfrm>
            <a:off x="1480936" y="3446791"/>
            <a:ext cx="9230128" cy="1950027"/>
          </a:xfrm>
          <a:prstGeom prst="rect">
            <a:avLst/>
          </a:prstGeom>
        </p:spPr>
      </p:pic>
      <p:sp>
        <p:nvSpPr>
          <p:cNvPr id="5" name="文本框 4">
            <a:extLst>
              <a:ext uri="{FF2B5EF4-FFF2-40B4-BE49-F238E27FC236}">
                <a16:creationId xmlns:a16="http://schemas.microsoft.com/office/drawing/2014/main" id="{B463FCD3-C576-2B56-3463-41E0E101891F}"/>
              </a:ext>
            </a:extLst>
          </p:cNvPr>
          <p:cNvSpPr txBox="1"/>
          <p:nvPr/>
        </p:nvSpPr>
        <p:spPr>
          <a:xfrm>
            <a:off x="3641558" y="3015904"/>
            <a:ext cx="4908884" cy="430887"/>
          </a:xfrm>
          <a:prstGeom prst="rect">
            <a:avLst/>
          </a:prstGeom>
          <a:noFill/>
        </p:spPr>
        <p:txBody>
          <a:bodyPr wrap="square" rtlCol="0">
            <a:spAutoFit/>
          </a:bodyPr>
          <a:lstStyle/>
          <a:p>
            <a:pPr algn="ctr"/>
            <a:r>
              <a:rPr lang="zh-CN" altLang="en-US" sz="2200" b="1" dirty="0">
                <a:latin typeface="Times New Roman" panose="02020603050405020304" pitchFamily="18" charset="0"/>
                <a:cs typeface="Times New Roman" panose="02020603050405020304" pitchFamily="18" charset="0"/>
              </a:rPr>
              <a:t>表</a:t>
            </a:r>
            <a:r>
              <a:rPr lang="en-US" altLang="zh-CN" sz="2200" b="1" dirty="0">
                <a:latin typeface="Times New Roman" panose="02020603050405020304" pitchFamily="18" charset="0"/>
                <a:cs typeface="Times New Roman" panose="02020603050405020304" pitchFamily="18" charset="0"/>
              </a:rPr>
              <a:t>7.1 </a:t>
            </a:r>
            <a:r>
              <a:rPr lang="zh-CN" altLang="en-US" sz="2200" b="1" dirty="0">
                <a:latin typeface="Times New Roman" panose="02020603050405020304" pitchFamily="18" charset="0"/>
                <a:cs typeface="Times New Roman" panose="02020603050405020304" pitchFamily="18" charset="0"/>
              </a:rPr>
              <a:t>训练数据表</a:t>
            </a:r>
          </a:p>
        </p:txBody>
      </p:sp>
    </p:spTree>
    <p:extLst>
      <p:ext uri="{BB962C8B-B14F-4D97-AF65-F5344CB8AC3E}">
        <p14:creationId xmlns:p14="http://schemas.microsoft.com/office/powerpoint/2010/main" val="2290328151"/>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975E442-3C9A-2A74-605E-AB3FBDE27E57}"/>
              </a:ext>
            </a:extLst>
          </p:cNvPr>
          <p:cNvSpPr txBox="1"/>
          <p:nvPr/>
        </p:nvSpPr>
        <p:spPr>
          <a:xfrm>
            <a:off x="4204854" y="711109"/>
            <a:ext cx="6109854" cy="1077218"/>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1.3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实例</a:t>
            </a: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BB7CFED1-BE8F-E12B-EC26-EB7A6D08298A}"/>
              </a:ext>
            </a:extLst>
          </p:cNvPr>
          <p:cNvPicPr>
            <a:picLocks noChangeAspect="1"/>
          </p:cNvPicPr>
          <p:nvPr/>
        </p:nvPicPr>
        <p:blipFill>
          <a:blip r:embed="rId2"/>
          <a:stretch>
            <a:fillRect/>
          </a:stretch>
        </p:blipFill>
        <p:spPr>
          <a:xfrm>
            <a:off x="912235" y="1253520"/>
            <a:ext cx="8134783" cy="4893371"/>
          </a:xfrm>
          <a:prstGeom prst="rect">
            <a:avLst/>
          </a:prstGeom>
        </p:spPr>
      </p:pic>
    </p:spTree>
    <p:extLst>
      <p:ext uri="{BB962C8B-B14F-4D97-AF65-F5344CB8AC3E}">
        <p14:creationId xmlns:p14="http://schemas.microsoft.com/office/powerpoint/2010/main" val="1022748403"/>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975E442-3C9A-2A74-605E-AB3FBDE27E57}"/>
              </a:ext>
            </a:extLst>
          </p:cNvPr>
          <p:cNvSpPr txBox="1"/>
          <p:nvPr/>
        </p:nvSpPr>
        <p:spPr>
          <a:xfrm>
            <a:off x="4204854" y="711109"/>
            <a:ext cx="6109854" cy="1077218"/>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1.3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实例</a:t>
            </a: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814EA198-1EF3-FEE7-CEEF-55EB1D37DA83}"/>
              </a:ext>
            </a:extLst>
          </p:cNvPr>
          <p:cNvPicPr>
            <a:picLocks noChangeAspect="1"/>
          </p:cNvPicPr>
          <p:nvPr/>
        </p:nvPicPr>
        <p:blipFill rotWithShape="1">
          <a:blip r:embed="rId2"/>
          <a:srcRect t="2606"/>
          <a:stretch/>
        </p:blipFill>
        <p:spPr>
          <a:xfrm>
            <a:off x="838202" y="1249718"/>
            <a:ext cx="7751616" cy="5073140"/>
          </a:xfrm>
          <a:prstGeom prst="rect">
            <a:avLst/>
          </a:prstGeom>
        </p:spPr>
      </p:pic>
    </p:spTree>
    <p:extLst>
      <p:ext uri="{BB962C8B-B14F-4D97-AF65-F5344CB8AC3E}">
        <p14:creationId xmlns:p14="http://schemas.microsoft.com/office/powerpoint/2010/main" val="1739624928"/>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975E442-3C9A-2A74-605E-AB3FBDE27E57}"/>
              </a:ext>
            </a:extLst>
          </p:cNvPr>
          <p:cNvSpPr txBox="1"/>
          <p:nvPr/>
        </p:nvSpPr>
        <p:spPr>
          <a:xfrm>
            <a:off x="4204854" y="711109"/>
            <a:ext cx="6109854" cy="1077218"/>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1.3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实例</a:t>
            </a: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E77CEB5E-DD9E-8A61-A33D-85E810AC5216}"/>
              </a:ext>
            </a:extLst>
          </p:cNvPr>
          <p:cNvPicPr>
            <a:picLocks noChangeAspect="1"/>
          </p:cNvPicPr>
          <p:nvPr/>
        </p:nvPicPr>
        <p:blipFill>
          <a:blip r:embed="rId2"/>
          <a:stretch>
            <a:fillRect/>
          </a:stretch>
        </p:blipFill>
        <p:spPr>
          <a:xfrm>
            <a:off x="864611" y="1249718"/>
            <a:ext cx="8113134" cy="5087649"/>
          </a:xfrm>
          <a:prstGeom prst="rect">
            <a:avLst/>
          </a:prstGeom>
        </p:spPr>
      </p:pic>
    </p:spTree>
    <p:extLst>
      <p:ext uri="{BB962C8B-B14F-4D97-AF65-F5344CB8AC3E}">
        <p14:creationId xmlns:p14="http://schemas.microsoft.com/office/powerpoint/2010/main" val="1175754656"/>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975E442-3C9A-2A74-605E-AB3FBDE27E57}"/>
              </a:ext>
            </a:extLst>
          </p:cNvPr>
          <p:cNvSpPr txBox="1"/>
          <p:nvPr/>
        </p:nvSpPr>
        <p:spPr>
          <a:xfrm>
            <a:off x="4204854" y="711109"/>
            <a:ext cx="6109854" cy="1077218"/>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1.3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实例</a:t>
            </a: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BD0052A6-6667-789B-51D7-4EDA6456F07F}"/>
              </a:ext>
            </a:extLst>
          </p:cNvPr>
          <p:cNvPicPr>
            <a:picLocks noChangeAspect="1"/>
          </p:cNvPicPr>
          <p:nvPr/>
        </p:nvPicPr>
        <p:blipFill>
          <a:blip r:embed="rId3"/>
          <a:stretch>
            <a:fillRect/>
          </a:stretch>
        </p:blipFill>
        <p:spPr>
          <a:xfrm>
            <a:off x="1088881" y="1249718"/>
            <a:ext cx="8290646" cy="4675220"/>
          </a:xfrm>
          <a:prstGeom prst="rect">
            <a:avLst/>
          </a:prstGeom>
        </p:spPr>
      </p:pic>
    </p:spTree>
    <p:extLst>
      <p:ext uri="{BB962C8B-B14F-4D97-AF65-F5344CB8AC3E}">
        <p14:creationId xmlns:p14="http://schemas.microsoft.com/office/powerpoint/2010/main" val="3760215334"/>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ea typeface="Roboto" pitchFamily="2" charset="0"/>
                <a:cs typeface="Times New Roman" panose="02020603050405020304" pitchFamily="18" charset="0"/>
              </a:rPr>
              <a:t>1</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239020" y="4084756"/>
            <a:ext cx="5689604"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简介</a:t>
            </a:r>
            <a:endParaRPr lang="en-US" altLang="zh-CN" sz="80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4000" b="1" dirty="0">
                <a:solidFill>
                  <a:schemeClr val="bg2">
                    <a:lumMod val="50000"/>
                  </a:schemeClr>
                </a:solidFill>
                <a:latin typeface="+mn-lt"/>
                <a:cs typeface="Times New Roman" panose="02020603050405020304" pitchFamily="18" charset="0"/>
              </a:rPr>
              <a:t>Introduction</a:t>
            </a:r>
            <a:endParaRPr lang="zh-CN" altLang="en-US" sz="4000" b="1" dirty="0">
              <a:solidFill>
                <a:schemeClr val="bg2">
                  <a:lumMod val="50000"/>
                </a:schemeClr>
              </a:solidFill>
              <a:latin typeface="+mn-lt"/>
              <a:cs typeface="Times New Roman" panose="02020603050405020304" pitchFamily="18" charset="0"/>
            </a:endParaRPr>
          </a:p>
        </p:txBody>
      </p:sp>
    </p:spTree>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2</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63237" y="3856861"/>
            <a:ext cx="12455237"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 </a:t>
            </a:r>
            <a:r>
              <a:rPr lang="zh-CN" altLang="en-US" sz="2400" b="1" dirty="0">
                <a:solidFill>
                  <a:schemeClr val="accent3"/>
                </a:solidFill>
                <a:latin typeface="楷体" panose="02010609060101010101" pitchFamily="49" charset="-122"/>
                <a:ea typeface="楷体" panose="02010609060101010101" pitchFamily="49" charset="-122"/>
              </a:rPr>
              <a:t> </a:t>
            </a:r>
            <a:r>
              <a:rPr lang="en-US" altLang="zh-CN"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8000" b="1" dirty="0">
                <a:solidFill>
                  <a:schemeClr val="accent3"/>
                </a:solidFill>
                <a:latin typeface="楷体" panose="02010609060101010101" pitchFamily="49" charset="-122"/>
                <a:ea typeface="楷体" panose="02010609060101010101" pitchFamily="49" charset="-122"/>
              </a:rPr>
              <a:t>算法的误差分析</a:t>
            </a:r>
            <a:endParaRPr lang="en-US" altLang="zh-CN" sz="80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3200" b="1" dirty="0">
                <a:solidFill>
                  <a:schemeClr val="bg2">
                    <a:lumMod val="50000"/>
                  </a:schemeClr>
                </a:solidFill>
                <a:latin typeface="+mn-lt"/>
                <a:cs typeface="Times New Roman" panose="02020603050405020304" pitchFamily="18" charset="0"/>
              </a:rPr>
              <a:t>       </a:t>
            </a:r>
            <a:r>
              <a:rPr lang="en-US" altLang="zh-CN" sz="4000" b="1" dirty="0">
                <a:solidFill>
                  <a:schemeClr val="bg2">
                    <a:lumMod val="50000"/>
                  </a:schemeClr>
                </a:solidFill>
                <a:cs typeface="Times New Roman" panose="02020603050405020304" pitchFamily="18" charset="0"/>
              </a:rPr>
              <a:t>Error Analysis</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A0A6791-78CF-91CF-F321-36244500F55E}"/>
              </a:ext>
            </a:extLst>
          </p:cNvPr>
          <p:cNvSpPr txBox="1"/>
          <p:nvPr/>
        </p:nvSpPr>
        <p:spPr>
          <a:xfrm>
            <a:off x="3041073" y="752673"/>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2.1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算法的训练误差</a:t>
            </a:r>
          </a:p>
        </p:txBody>
      </p:sp>
      <p:sp>
        <p:nvSpPr>
          <p:cNvPr id="3" name="文本框 2">
            <a:extLst>
              <a:ext uri="{FF2B5EF4-FFF2-40B4-BE49-F238E27FC236}">
                <a16:creationId xmlns:a16="http://schemas.microsoft.com/office/drawing/2014/main" id="{BC9A3F80-F61A-67C4-8F8F-909082F07DF5}"/>
              </a:ext>
            </a:extLst>
          </p:cNvPr>
          <p:cNvSpPr txBox="1"/>
          <p:nvPr/>
        </p:nvSpPr>
        <p:spPr>
          <a:xfrm>
            <a:off x="576380" y="1517557"/>
            <a:ext cx="11039240" cy="830997"/>
          </a:xfrm>
          <a:prstGeom prst="rect">
            <a:avLst/>
          </a:prstGeom>
          <a:noFill/>
        </p:spPr>
        <p:txBody>
          <a:bodyPr wrap="none" rtlCol="0" anchor="t">
            <a:spAutoFit/>
          </a:bodyPr>
          <a:lstStyle/>
          <a:p>
            <a:r>
              <a:rPr lang="en-US" altLang="zh-CN" sz="2400" b="1" dirty="0">
                <a:latin typeface="Times New Roman" panose="02020603050405020304" pitchFamily="18" charset="0"/>
                <a:ea typeface="楷体" panose="02010609060101010101" pitchFamily="49" charset="-122"/>
                <a:cs typeface="Times New Roman" panose="02020603050405020304" pitchFamily="18" charset="0"/>
                <a:sym typeface="+mn-ea"/>
              </a:rPr>
              <a:t>        AdaBoost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sym typeface="+mn-ea"/>
              </a:rPr>
              <a:t>最基本的理论性质涉及其减少训练误差的能力，即训练集上的误差</a:t>
            </a:r>
          </a:p>
          <a:p>
            <a:r>
              <a:rPr lang="zh-CN" altLang="en-US" sz="2400" b="1" dirty="0">
                <a:latin typeface="Times New Roman" panose="02020603050405020304" pitchFamily="18" charset="0"/>
                <a:ea typeface="楷体" panose="02010609060101010101" pitchFamily="49" charset="-122"/>
                <a:cs typeface="Times New Roman" panose="02020603050405020304" pitchFamily="18" charset="0"/>
                <a:sym typeface="+mn-ea"/>
              </a:rPr>
              <a:t>率。</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sym typeface="+mn-ea"/>
              </a:rPr>
              <a:t>Freund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sym typeface="+mn-ea"/>
              </a:rPr>
              <a:t>和 </a:t>
            </a:r>
            <a:r>
              <a:rPr lang="en-US" altLang="zh-CN" sz="2400" b="1" dirty="0" err="1">
                <a:latin typeface="Times New Roman" panose="02020603050405020304" pitchFamily="18" charset="0"/>
                <a:ea typeface="楷体" panose="02010609060101010101" pitchFamily="49" charset="-122"/>
                <a:cs typeface="Times New Roman" panose="02020603050405020304" pitchFamily="18" charset="0"/>
                <a:sym typeface="+mn-ea"/>
              </a:rPr>
              <a:t>Schapire</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sym typeface="+mn-ea"/>
              </a:rPr>
              <a:t>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sym typeface="+mn-ea"/>
              </a:rPr>
              <a:t>给出了误差界 。</a:t>
            </a:r>
            <a:endParaRPr lang="zh-CN" altLang="en-US" dirty="0">
              <a:latin typeface="Times New Roman" panose="02020603050405020304" pitchFamily="18" charset="0"/>
              <a:ea typeface="楷体" panose="02010609060101010101" pitchFamily="49" charset="-122"/>
              <a:cs typeface="Times New Roman" panose="02020603050405020304" pitchFamily="18" charset="0"/>
              <a:sym typeface="+mn-ea"/>
            </a:endParaRPr>
          </a:p>
        </p:txBody>
      </p:sp>
      <p:sp>
        <p:nvSpPr>
          <p:cNvPr id="4" name="TextBox 2">
            <a:extLst>
              <a:ext uri="{FF2B5EF4-FFF2-40B4-BE49-F238E27FC236}">
                <a16:creationId xmlns:a16="http://schemas.microsoft.com/office/drawing/2014/main" id="{2E03E168-EF47-B2D8-5786-D4BABF92BE6A}"/>
              </a:ext>
            </a:extLst>
          </p:cNvPr>
          <p:cNvSpPr txBox="1"/>
          <p:nvPr/>
        </p:nvSpPr>
        <p:spPr>
          <a:xfrm>
            <a:off x="397722" y="2348554"/>
            <a:ext cx="11217898" cy="96866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定理 </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7.1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若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在每一轮迭代中生成弱分类器</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的误差率是</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errD</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t=1, 2, · · · , 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。则最终分类器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H(X)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的训练误差率                                         ，满足：</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EECE1775-8AF0-D7B3-8F35-BB5678061C6A}"/>
              </a:ext>
            </a:extLst>
          </p:cNvPr>
          <p:cNvPicPr>
            <a:picLocks noChangeAspect="1"/>
          </p:cNvPicPr>
          <p:nvPr/>
        </p:nvPicPr>
        <p:blipFill>
          <a:blip r:embed="rId2"/>
          <a:stretch>
            <a:fillRect/>
          </a:stretch>
        </p:blipFill>
        <p:spPr>
          <a:xfrm>
            <a:off x="6217022" y="2783906"/>
            <a:ext cx="3054928" cy="645094"/>
          </a:xfrm>
          <a:prstGeom prst="rect">
            <a:avLst/>
          </a:prstGeom>
        </p:spPr>
      </p:pic>
      <p:pic>
        <p:nvPicPr>
          <p:cNvPr id="7" name="图片 6">
            <a:extLst>
              <a:ext uri="{FF2B5EF4-FFF2-40B4-BE49-F238E27FC236}">
                <a16:creationId xmlns:a16="http://schemas.microsoft.com/office/drawing/2014/main" id="{16EC7F86-96A0-C973-E5D2-EF7C05A3AAC6}"/>
              </a:ext>
            </a:extLst>
          </p:cNvPr>
          <p:cNvPicPr>
            <a:picLocks noChangeAspect="1"/>
          </p:cNvPicPr>
          <p:nvPr/>
        </p:nvPicPr>
        <p:blipFill rotWithShape="1">
          <a:blip r:embed="rId3"/>
          <a:srcRect t="18577"/>
          <a:stretch/>
        </p:blipFill>
        <p:spPr>
          <a:xfrm>
            <a:off x="4119562" y="3375743"/>
            <a:ext cx="3952875" cy="876373"/>
          </a:xfrm>
          <a:prstGeom prst="rect">
            <a:avLst/>
          </a:prstGeom>
        </p:spPr>
      </p:pic>
      <p:sp>
        <p:nvSpPr>
          <p:cNvPr id="8" name="TextBox 2">
            <a:extLst>
              <a:ext uri="{FF2B5EF4-FFF2-40B4-BE49-F238E27FC236}">
                <a16:creationId xmlns:a16="http://schemas.microsoft.com/office/drawing/2014/main" id="{67EFCE72-A11F-0460-9C50-97D90339ACCC}"/>
              </a:ext>
            </a:extLst>
          </p:cNvPr>
          <p:cNvSpPr txBox="1"/>
          <p:nvPr/>
        </p:nvSpPr>
        <p:spPr>
          <a:xfrm>
            <a:off x="397722" y="4252116"/>
            <a:ext cx="11217898" cy="968663"/>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此定理的证明具有一定的技巧性与特殊性，因而在后续研究中极少被采用。随后</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Schapire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Singer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进行了更深入，得到如下结论：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267631540"/>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A0A6791-78CF-91CF-F321-36244500F55E}"/>
              </a:ext>
            </a:extLst>
          </p:cNvPr>
          <p:cNvSpPr txBox="1"/>
          <p:nvPr/>
        </p:nvSpPr>
        <p:spPr>
          <a:xfrm>
            <a:off x="3041073" y="752673"/>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2.1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算法的训练误差</a:t>
            </a:r>
          </a:p>
        </p:txBody>
      </p:sp>
      <p:sp>
        <p:nvSpPr>
          <p:cNvPr id="3" name="TextBox 2">
            <a:extLst>
              <a:ext uri="{FF2B5EF4-FFF2-40B4-BE49-F238E27FC236}">
                <a16:creationId xmlns:a16="http://schemas.microsoft.com/office/drawing/2014/main" id="{AD31DA8D-608D-AF37-2BB5-84A703292400}"/>
              </a:ext>
            </a:extLst>
          </p:cNvPr>
          <p:cNvSpPr txBox="1"/>
          <p:nvPr/>
        </p:nvSpPr>
        <p:spPr>
          <a:xfrm>
            <a:off x="487051" y="1531136"/>
            <a:ext cx="11217898"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定理 </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7.2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算法最终分类器的训练误差满足</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94FF0066-9DC8-20D3-11AD-C069879B5FC3}"/>
              </a:ext>
            </a:extLst>
          </p:cNvPr>
          <p:cNvPicPr>
            <a:picLocks noChangeAspect="1"/>
          </p:cNvPicPr>
          <p:nvPr/>
        </p:nvPicPr>
        <p:blipFill>
          <a:blip r:embed="rId2"/>
          <a:stretch>
            <a:fillRect/>
          </a:stretch>
        </p:blipFill>
        <p:spPr>
          <a:xfrm>
            <a:off x="836901" y="2231822"/>
            <a:ext cx="9991725" cy="1609725"/>
          </a:xfrm>
          <a:prstGeom prst="rect">
            <a:avLst/>
          </a:prstGeom>
        </p:spPr>
      </p:pic>
      <p:pic>
        <p:nvPicPr>
          <p:cNvPr id="5" name="图片 4">
            <a:extLst>
              <a:ext uri="{FF2B5EF4-FFF2-40B4-BE49-F238E27FC236}">
                <a16:creationId xmlns:a16="http://schemas.microsoft.com/office/drawing/2014/main" id="{F9D7CBFF-CDA2-8A99-C894-20F0EB18EE9F}"/>
              </a:ext>
            </a:extLst>
          </p:cNvPr>
          <p:cNvPicPr>
            <a:picLocks noChangeAspect="1"/>
          </p:cNvPicPr>
          <p:nvPr/>
        </p:nvPicPr>
        <p:blipFill>
          <a:blip r:embed="rId3"/>
          <a:stretch>
            <a:fillRect/>
          </a:stretch>
        </p:blipFill>
        <p:spPr>
          <a:xfrm>
            <a:off x="732125" y="3841547"/>
            <a:ext cx="10201275" cy="2447925"/>
          </a:xfrm>
          <a:prstGeom prst="rect">
            <a:avLst/>
          </a:prstGeom>
        </p:spPr>
      </p:pic>
    </p:spTree>
    <p:extLst>
      <p:ext uri="{BB962C8B-B14F-4D97-AF65-F5344CB8AC3E}">
        <p14:creationId xmlns:p14="http://schemas.microsoft.com/office/powerpoint/2010/main" val="3921910767"/>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A0A6791-78CF-91CF-F321-36244500F55E}"/>
              </a:ext>
            </a:extLst>
          </p:cNvPr>
          <p:cNvSpPr txBox="1"/>
          <p:nvPr/>
        </p:nvSpPr>
        <p:spPr>
          <a:xfrm>
            <a:off x="3041073" y="752673"/>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2.1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算法的训练误差</a:t>
            </a:r>
          </a:p>
        </p:txBody>
      </p:sp>
      <p:pic>
        <p:nvPicPr>
          <p:cNvPr id="7" name="图片 6">
            <a:extLst>
              <a:ext uri="{FF2B5EF4-FFF2-40B4-BE49-F238E27FC236}">
                <a16:creationId xmlns:a16="http://schemas.microsoft.com/office/drawing/2014/main" id="{DCE9AB2A-04D6-939C-4AD6-8160C1DAFC7F}"/>
              </a:ext>
            </a:extLst>
          </p:cNvPr>
          <p:cNvPicPr>
            <a:picLocks noChangeAspect="1"/>
          </p:cNvPicPr>
          <p:nvPr/>
        </p:nvPicPr>
        <p:blipFill>
          <a:blip r:embed="rId2"/>
          <a:stretch>
            <a:fillRect/>
          </a:stretch>
        </p:blipFill>
        <p:spPr>
          <a:xfrm>
            <a:off x="1534390" y="1337448"/>
            <a:ext cx="8579428" cy="5055734"/>
          </a:xfrm>
          <a:prstGeom prst="rect">
            <a:avLst/>
          </a:prstGeom>
        </p:spPr>
      </p:pic>
    </p:spTree>
    <p:extLst>
      <p:ext uri="{BB962C8B-B14F-4D97-AF65-F5344CB8AC3E}">
        <p14:creationId xmlns:p14="http://schemas.microsoft.com/office/powerpoint/2010/main" val="1076114721"/>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A0A6791-78CF-91CF-F321-36244500F55E}"/>
              </a:ext>
            </a:extLst>
          </p:cNvPr>
          <p:cNvSpPr txBox="1"/>
          <p:nvPr/>
        </p:nvSpPr>
        <p:spPr>
          <a:xfrm>
            <a:off x="3041073" y="752673"/>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2.1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算法的训练误差</a:t>
            </a:r>
          </a:p>
        </p:txBody>
      </p:sp>
      <p:pic>
        <p:nvPicPr>
          <p:cNvPr id="3" name="图片 2">
            <a:extLst>
              <a:ext uri="{FF2B5EF4-FFF2-40B4-BE49-F238E27FC236}">
                <a16:creationId xmlns:a16="http://schemas.microsoft.com/office/drawing/2014/main" id="{DF34E2EF-6843-3F2F-02CD-9E4CD0CA2D4E}"/>
              </a:ext>
            </a:extLst>
          </p:cNvPr>
          <p:cNvPicPr>
            <a:picLocks noChangeAspect="1"/>
          </p:cNvPicPr>
          <p:nvPr/>
        </p:nvPicPr>
        <p:blipFill>
          <a:blip r:embed="rId2"/>
          <a:stretch>
            <a:fillRect/>
          </a:stretch>
        </p:blipFill>
        <p:spPr>
          <a:xfrm>
            <a:off x="832571" y="1337448"/>
            <a:ext cx="10224228" cy="2300720"/>
          </a:xfrm>
          <a:prstGeom prst="rect">
            <a:avLst/>
          </a:prstGeom>
        </p:spPr>
      </p:pic>
      <p:sp>
        <p:nvSpPr>
          <p:cNvPr id="4" name="TextBox 2">
            <a:extLst>
              <a:ext uri="{FF2B5EF4-FFF2-40B4-BE49-F238E27FC236}">
                <a16:creationId xmlns:a16="http://schemas.microsoft.com/office/drawing/2014/main" id="{95BF4C25-0B98-2475-2B08-19E6C78CDFBB}"/>
              </a:ext>
            </a:extLst>
          </p:cNvPr>
          <p:cNvSpPr txBox="1"/>
          <p:nvPr/>
        </p:nvSpPr>
        <p:spPr>
          <a:xfrm>
            <a:off x="487051" y="3540045"/>
            <a:ext cx="11217898" cy="189199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注 </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7.3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、定理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的左边是训练误差，右边是所有归一化因子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的乘积。通过上式可以知道，要想得到对训练样本拟合精度高的强学习器，需要选 择弱学习器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以及其权值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α</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           最小化。虽然上式给出的是相对松弛的训练误差界，但因其更好的解释性和可操作性，可得到更广泛的应用。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B059C1B3-46DD-CF83-B5E2-98A1987FA7B6}"/>
              </a:ext>
            </a:extLst>
          </p:cNvPr>
          <p:cNvPicPr>
            <a:picLocks noChangeAspect="1"/>
          </p:cNvPicPr>
          <p:nvPr/>
        </p:nvPicPr>
        <p:blipFill>
          <a:blip r:embed="rId3"/>
          <a:stretch>
            <a:fillRect/>
          </a:stretch>
        </p:blipFill>
        <p:spPr>
          <a:xfrm>
            <a:off x="9150927" y="3638168"/>
            <a:ext cx="2038350" cy="342900"/>
          </a:xfrm>
          <a:prstGeom prst="rect">
            <a:avLst/>
          </a:prstGeom>
        </p:spPr>
      </p:pic>
      <p:pic>
        <p:nvPicPr>
          <p:cNvPr id="6" name="图片 5">
            <a:extLst>
              <a:ext uri="{FF2B5EF4-FFF2-40B4-BE49-F238E27FC236}">
                <a16:creationId xmlns:a16="http://schemas.microsoft.com/office/drawing/2014/main" id="{DFA18E94-A2FE-3871-DE2E-8AB4A1BDB11E}"/>
              </a:ext>
            </a:extLst>
          </p:cNvPr>
          <p:cNvPicPr>
            <a:picLocks noChangeAspect="1"/>
          </p:cNvPicPr>
          <p:nvPr/>
        </p:nvPicPr>
        <p:blipFill rotWithShape="1">
          <a:blip r:embed="rId4"/>
          <a:srcRect l="5244" t="-1841"/>
          <a:stretch/>
        </p:blipFill>
        <p:spPr>
          <a:xfrm>
            <a:off x="5735782" y="4419601"/>
            <a:ext cx="539856" cy="609600"/>
          </a:xfrm>
          <a:prstGeom prst="rect">
            <a:avLst/>
          </a:prstGeom>
        </p:spPr>
      </p:pic>
    </p:spTree>
    <p:extLst>
      <p:ext uri="{BB962C8B-B14F-4D97-AF65-F5344CB8AC3E}">
        <p14:creationId xmlns:p14="http://schemas.microsoft.com/office/powerpoint/2010/main" val="851036964"/>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A0A6791-78CF-91CF-F321-36244500F55E}"/>
              </a:ext>
            </a:extLst>
          </p:cNvPr>
          <p:cNvSpPr txBox="1"/>
          <p:nvPr/>
        </p:nvSpPr>
        <p:spPr>
          <a:xfrm>
            <a:off x="3041073" y="752673"/>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2.1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算法的训练误差</a:t>
            </a:r>
          </a:p>
        </p:txBody>
      </p:sp>
      <p:sp>
        <p:nvSpPr>
          <p:cNvPr id="4" name="TextBox 2">
            <a:extLst>
              <a:ext uri="{FF2B5EF4-FFF2-40B4-BE49-F238E27FC236}">
                <a16:creationId xmlns:a16="http://schemas.microsoft.com/office/drawing/2014/main" id="{95BF4C25-0B98-2475-2B08-19E6C78CDFBB}"/>
              </a:ext>
            </a:extLst>
          </p:cNvPr>
          <p:cNvSpPr txBox="1"/>
          <p:nvPr/>
        </p:nvSpPr>
        <p:spPr>
          <a:xfrm>
            <a:off x="487051" y="1530147"/>
            <a:ext cx="11217898" cy="1430328"/>
          </a:xfrm>
          <a:prstGeom prst="rect">
            <a:avLst/>
          </a:prstGeom>
          <a:noFill/>
        </p:spPr>
        <p:txBody>
          <a:bodyPr wrap="square" rtlCol="0">
            <a:spAutoFit/>
          </a:bodyPr>
          <a:lstStyle/>
          <a:p>
            <a:pPr algn="just">
              <a:lnSpc>
                <a:spcPts val="3600"/>
              </a:lnSpc>
              <a:spcAft>
                <a:spcPts val="0"/>
              </a:spcAft>
            </a:pPr>
            <a:r>
              <a:rPr lang="en-US" altLang="zh-CN" sz="2400" dirty="0">
                <a:latin typeface="Times New Roman" panose="02020603050405020304" pitchFamily="18" charset="0"/>
                <a:cs typeface="Times New Roman" panose="02020603050405020304" pitchFamily="18" charset="0"/>
              </a:rPr>
              <a:t>     2</a:t>
            </a:r>
            <a:r>
              <a:rPr lang="zh-CN" altLang="en-US"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要实现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的最小化，每加入一个新的弱学习器，都可能要修改已有弱学习器的集成方式，其复杂度太高。</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的思想是不改变已有预测准则的形式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以线性加和的方式加入新的弱学习器，只最小化当前迭代的归一化因子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Z</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DFA18E94-A2FE-3871-DE2E-8AB4A1BDB11E}"/>
              </a:ext>
            </a:extLst>
          </p:cNvPr>
          <p:cNvPicPr>
            <a:picLocks noChangeAspect="1"/>
          </p:cNvPicPr>
          <p:nvPr/>
        </p:nvPicPr>
        <p:blipFill rotWithShape="1">
          <a:blip r:embed="rId2"/>
          <a:srcRect l="5244" t="-1841"/>
          <a:stretch/>
        </p:blipFill>
        <p:spPr>
          <a:xfrm>
            <a:off x="2501217" y="1530147"/>
            <a:ext cx="539856" cy="609600"/>
          </a:xfrm>
          <a:prstGeom prst="rect">
            <a:avLst/>
          </a:prstGeom>
        </p:spPr>
      </p:pic>
      <p:sp>
        <p:nvSpPr>
          <p:cNvPr id="7" name="TextBox 2">
            <a:extLst>
              <a:ext uri="{FF2B5EF4-FFF2-40B4-BE49-F238E27FC236}">
                <a16:creationId xmlns:a16="http://schemas.microsoft.com/office/drawing/2014/main" id="{D0A33126-C6A2-3DA5-B0BE-F1D07A0B448F}"/>
              </a:ext>
            </a:extLst>
          </p:cNvPr>
          <p:cNvSpPr txBox="1"/>
          <p:nvPr/>
        </p:nvSpPr>
        <p:spPr>
          <a:xfrm>
            <a:off x="487051" y="3153174"/>
            <a:ext cx="11217898"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定理 </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7.3</a:t>
            </a:r>
          </a:p>
        </p:txBody>
      </p:sp>
      <p:pic>
        <p:nvPicPr>
          <p:cNvPr id="8" name="图片 7">
            <a:extLst>
              <a:ext uri="{FF2B5EF4-FFF2-40B4-BE49-F238E27FC236}">
                <a16:creationId xmlns:a16="http://schemas.microsoft.com/office/drawing/2014/main" id="{C77642D3-7AAC-87CC-613C-3919D22AC6C5}"/>
              </a:ext>
            </a:extLst>
          </p:cNvPr>
          <p:cNvPicPr>
            <a:picLocks noChangeAspect="1"/>
          </p:cNvPicPr>
          <p:nvPr/>
        </p:nvPicPr>
        <p:blipFill>
          <a:blip r:embed="rId3"/>
          <a:stretch>
            <a:fillRect/>
          </a:stretch>
        </p:blipFill>
        <p:spPr>
          <a:xfrm>
            <a:off x="1076179" y="3660172"/>
            <a:ext cx="10039641" cy="2445155"/>
          </a:xfrm>
          <a:prstGeom prst="rect">
            <a:avLst/>
          </a:prstGeom>
        </p:spPr>
      </p:pic>
    </p:spTree>
    <p:extLst>
      <p:ext uri="{BB962C8B-B14F-4D97-AF65-F5344CB8AC3E}">
        <p14:creationId xmlns:p14="http://schemas.microsoft.com/office/powerpoint/2010/main" val="3396952610"/>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A0A6791-78CF-91CF-F321-36244500F55E}"/>
              </a:ext>
            </a:extLst>
          </p:cNvPr>
          <p:cNvSpPr txBox="1"/>
          <p:nvPr/>
        </p:nvSpPr>
        <p:spPr>
          <a:xfrm>
            <a:off x="3041073" y="752673"/>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2.1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算法的训练误差</a:t>
            </a:r>
          </a:p>
        </p:txBody>
      </p:sp>
      <p:sp>
        <p:nvSpPr>
          <p:cNvPr id="7" name="TextBox 2">
            <a:extLst>
              <a:ext uri="{FF2B5EF4-FFF2-40B4-BE49-F238E27FC236}">
                <a16:creationId xmlns:a16="http://schemas.microsoft.com/office/drawing/2014/main" id="{D0A33126-C6A2-3DA5-B0BE-F1D07A0B448F}"/>
              </a:ext>
            </a:extLst>
          </p:cNvPr>
          <p:cNvSpPr txBox="1"/>
          <p:nvPr/>
        </p:nvSpPr>
        <p:spPr>
          <a:xfrm>
            <a:off x="487050" y="1504483"/>
            <a:ext cx="11217898"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推论 </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7.1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如果存在 </a:t>
            </a:r>
            <a:r>
              <a:rPr lang="el-GR" altLang="zh-CN" sz="2400" dirty="0">
                <a:latin typeface="Times New Roman" panose="02020603050405020304" pitchFamily="18" charset="0"/>
                <a:ea typeface="楷体" panose="02010609060101010101" pitchFamily="49" charset="-122"/>
                <a:cs typeface="Times New Roman" panose="02020603050405020304" pitchFamily="18" charset="0"/>
              </a:rPr>
              <a:t>γ &gt; 0</a:t>
            </a:r>
            <a:r>
              <a:rPr lang="zh-CN" altLang="el-GR"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对所有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有 </a:t>
            </a:r>
            <a:r>
              <a:rPr lang="el-GR" altLang="zh-CN" sz="2400" dirty="0">
                <a:latin typeface="Times New Roman" panose="02020603050405020304" pitchFamily="18" charset="0"/>
                <a:ea typeface="楷体" panose="02010609060101010101" pitchFamily="49" charset="-122"/>
                <a:cs typeface="Times New Roman" panose="02020603050405020304" pitchFamily="18" charset="0"/>
              </a:rPr>
              <a:t>γ</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a:t>
            </a:r>
            <a:r>
              <a:rPr lang="el-GR" altLang="zh-CN" sz="2400" dirty="0">
                <a:latin typeface="Times New Roman" panose="02020603050405020304" pitchFamily="18" charset="0"/>
                <a:ea typeface="楷体" panose="02010609060101010101" pitchFamily="49" charset="-122"/>
                <a:cs typeface="Times New Roman" panose="02020603050405020304" pitchFamily="18" charset="0"/>
              </a:rPr>
              <a:t>γ</a:t>
            </a:r>
            <a:r>
              <a:rPr lang="zh-CN" altLang="el-GR"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B4A3D1A8-4091-1A50-94C9-674440789A80}"/>
              </a:ext>
            </a:extLst>
          </p:cNvPr>
          <p:cNvPicPr>
            <a:picLocks noChangeAspect="1"/>
          </p:cNvPicPr>
          <p:nvPr/>
        </p:nvPicPr>
        <p:blipFill>
          <a:blip r:embed="rId2"/>
          <a:stretch>
            <a:fillRect/>
          </a:stretch>
        </p:blipFill>
        <p:spPr>
          <a:xfrm>
            <a:off x="2095932" y="2014833"/>
            <a:ext cx="8267268" cy="1212688"/>
          </a:xfrm>
          <a:prstGeom prst="rect">
            <a:avLst/>
          </a:prstGeom>
        </p:spPr>
      </p:pic>
      <p:sp>
        <p:nvSpPr>
          <p:cNvPr id="5" name="TextBox 2">
            <a:extLst>
              <a:ext uri="{FF2B5EF4-FFF2-40B4-BE49-F238E27FC236}">
                <a16:creationId xmlns:a16="http://schemas.microsoft.com/office/drawing/2014/main" id="{280A5192-6063-272A-3F87-6E67E8A2B627}"/>
              </a:ext>
            </a:extLst>
          </p:cNvPr>
          <p:cNvSpPr txBox="1"/>
          <p:nvPr/>
        </p:nvSpPr>
        <p:spPr>
          <a:xfrm>
            <a:off x="342304" y="3227521"/>
            <a:ext cx="11217898" cy="1430328"/>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此定理的证明具有一定的技巧性与特殊性，因而在后续研究中极少被采用。随后</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Schapire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Singer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进行了更深入，得到如下结论：因为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errD</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=1/2−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γ</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，说明边界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γ</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度量第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个弱学习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的误差率比随机猜测的错误率好。</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86638322"/>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A0A6791-78CF-91CF-F321-36244500F55E}"/>
              </a:ext>
            </a:extLst>
          </p:cNvPr>
          <p:cNvSpPr txBox="1"/>
          <p:nvPr/>
        </p:nvSpPr>
        <p:spPr>
          <a:xfrm>
            <a:off x="3041073" y="752673"/>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2.1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算法的训练误差</a:t>
            </a:r>
          </a:p>
        </p:txBody>
      </p:sp>
      <p:pic>
        <p:nvPicPr>
          <p:cNvPr id="4" name="图片 3">
            <a:extLst>
              <a:ext uri="{FF2B5EF4-FFF2-40B4-BE49-F238E27FC236}">
                <a16:creationId xmlns:a16="http://schemas.microsoft.com/office/drawing/2014/main" id="{4F1A651E-0F89-2EB3-7CD0-81D3FBC69F5B}"/>
              </a:ext>
            </a:extLst>
          </p:cNvPr>
          <p:cNvPicPr>
            <a:picLocks noChangeAspect="1"/>
          </p:cNvPicPr>
          <p:nvPr/>
        </p:nvPicPr>
        <p:blipFill>
          <a:blip r:embed="rId2"/>
          <a:stretch>
            <a:fillRect/>
          </a:stretch>
        </p:blipFill>
        <p:spPr>
          <a:xfrm>
            <a:off x="3709553" y="3276167"/>
            <a:ext cx="3803711" cy="740839"/>
          </a:xfrm>
          <a:prstGeom prst="rect">
            <a:avLst/>
          </a:prstGeom>
        </p:spPr>
      </p:pic>
      <p:sp>
        <p:nvSpPr>
          <p:cNvPr id="6" name="TextBox 2">
            <a:extLst>
              <a:ext uri="{FF2B5EF4-FFF2-40B4-BE49-F238E27FC236}">
                <a16:creationId xmlns:a16="http://schemas.microsoft.com/office/drawing/2014/main" id="{F21CFDFA-07E5-3F5C-FFEB-45A14F5866BE}"/>
              </a:ext>
            </a:extLst>
          </p:cNvPr>
          <p:cNvSpPr txBox="1"/>
          <p:nvPr/>
        </p:nvSpPr>
        <p:spPr>
          <a:xfrm>
            <a:off x="370013" y="1648103"/>
            <a:ext cx="11217898" cy="189199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此推论告诉我们这样一个事实：只要弱学习器的学习能力比随机猜测稍，那么通过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输出的强学习器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的训练误差就是随着轮数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呈指数下降的。例如令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γ = 0.1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，即所有弱学习器的误差率不超过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，则上式表明强预测准则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的训练误差率至多是：</a:t>
            </a:r>
          </a:p>
        </p:txBody>
      </p:sp>
      <p:sp>
        <p:nvSpPr>
          <p:cNvPr id="10" name="TextBox 2">
            <a:extLst>
              <a:ext uri="{FF2B5EF4-FFF2-40B4-BE49-F238E27FC236}">
                <a16:creationId xmlns:a16="http://schemas.microsoft.com/office/drawing/2014/main" id="{C4FC5767-3418-C45D-3A06-320BE97F5FFD}"/>
              </a:ext>
            </a:extLst>
          </p:cNvPr>
          <p:cNvSpPr txBox="1"/>
          <p:nvPr/>
        </p:nvSpPr>
        <p:spPr>
          <a:xfrm>
            <a:off x="370013" y="4017006"/>
            <a:ext cx="11217898" cy="143032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但其实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算法及其分析并不需要知道这个下界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γ</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，而且能适应弱学习器各自的训练误差率，由此获得了自适应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名称，即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Adaptive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的简写）。如果某些</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γt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很大，那么训练误差界的减少将会更大。</a:t>
            </a:r>
          </a:p>
        </p:txBody>
      </p:sp>
    </p:spTree>
    <p:extLst>
      <p:ext uri="{BB962C8B-B14F-4D97-AF65-F5344CB8AC3E}">
        <p14:creationId xmlns:p14="http://schemas.microsoft.com/office/powerpoint/2010/main" val="3586905354"/>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A0A6791-78CF-91CF-F321-36244500F55E}"/>
              </a:ext>
            </a:extLst>
          </p:cNvPr>
          <p:cNvSpPr txBox="1"/>
          <p:nvPr/>
        </p:nvSpPr>
        <p:spPr>
          <a:xfrm>
            <a:off x="3041073" y="752673"/>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2.1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算法的训练误差</a:t>
            </a:r>
          </a:p>
        </p:txBody>
      </p:sp>
      <p:sp>
        <p:nvSpPr>
          <p:cNvPr id="6" name="TextBox 2">
            <a:extLst>
              <a:ext uri="{FF2B5EF4-FFF2-40B4-BE49-F238E27FC236}">
                <a16:creationId xmlns:a16="http://schemas.microsoft.com/office/drawing/2014/main" id="{F21CFDFA-07E5-3F5C-FFEB-45A14F5866BE}"/>
              </a:ext>
            </a:extLst>
          </p:cNvPr>
          <p:cNvSpPr txBox="1"/>
          <p:nvPr/>
        </p:nvSpPr>
        <p:spPr>
          <a:xfrm>
            <a:off x="370013" y="1648103"/>
            <a:ext cx="11217898"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此外，通过此推论可知：若想使训练误差率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errD</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ϵ</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，则可让训练轮数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a:t>
            </a:r>
          </a:p>
        </p:txBody>
      </p:sp>
      <p:sp>
        <p:nvSpPr>
          <p:cNvPr id="10" name="TextBox 2">
            <a:extLst>
              <a:ext uri="{FF2B5EF4-FFF2-40B4-BE49-F238E27FC236}">
                <a16:creationId xmlns:a16="http://schemas.microsoft.com/office/drawing/2014/main" id="{C4FC5767-3418-C45D-3A06-320BE97F5FFD}"/>
              </a:ext>
            </a:extLst>
          </p:cNvPr>
          <p:cNvSpPr txBox="1"/>
          <p:nvPr/>
        </p:nvSpPr>
        <p:spPr>
          <a:xfrm>
            <a:off x="674812" y="3479752"/>
            <a:ext cx="11217898" cy="506998"/>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上述式子说明可以通过有限个学习器就可以使得训练误差足够的小。</a:t>
            </a:r>
          </a:p>
        </p:txBody>
      </p:sp>
      <p:pic>
        <p:nvPicPr>
          <p:cNvPr id="3" name="图片 2">
            <a:extLst>
              <a:ext uri="{FF2B5EF4-FFF2-40B4-BE49-F238E27FC236}">
                <a16:creationId xmlns:a16="http://schemas.microsoft.com/office/drawing/2014/main" id="{6A43594F-E070-809A-9DBD-FE00768D618A}"/>
              </a:ext>
            </a:extLst>
          </p:cNvPr>
          <p:cNvPicPr>
            <a:picLocks noChangeAspect="1"/>
          </p:cNvPicPr>
          <p:nvPr/>
        </p:nvPicPr>
        <p:blipFill>
          <a:blip r:embed="rId2"/>
          <a:stretch>
            <a:fillRect/>
          </a:stretch>
        </p:blipFill>
        <p:spPr>
          <a:xfrm>
            <a:off x="5020541" y="2406699"/>
            <a:ext cx="1485900" cy="971550"/>
          </a:xfrm>
          <a:prstGeom prst="rect">
            <a:avLst/>
          </a:prstGeom>
        </p:spPr>
      </p:pic>
    </p:spTree>
    <p:extLst>
      <p:ext uri="{BB962C8B-B14F-4D97-AF65-F5344CB8AC3E}">
        <p14:creationId xmlns:p14="http://schemas.microsoft.com/office/powerpoint/2010/main" val="1353137523"/>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A0A6791-78CF-91CF-F321-36244500F55E}"/>
              </a:ext>
            </a:extLst>
          </p:cNvPr>
          <p:cNvSpPr txBox="1"/>
          <p:nvPr/>
        </p:nvSpPr>
        <p:spPr>
          <a:xfrm>
            <a:off x="3041073" y="752673"/>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2.2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算法的泛化误差</a:t>
            </a:r>
          </a:p>
        </p:txBody>
      </p:sp>
      <p:sp>
        <p:nvSpPr>
          <p:cNvPr id="6" name="TextBox 2">
            <a:extLst>
              <a:ext uri="{FF2B5EF4-FFF2-40B4-BE49-F238E27FC236}">
                <a16:creationId xmlns:a16="http://schemas.microsoft.com/office/drawing/2014/main" id="{F21CFDFA-07E5-3F5C-FFEB-45A14F5866BE}"/>
              </a:ext>
            </a:extLst>
          </p:cNvPr>
          <p:cNvSpPr txBox="1"/>
          <p:nvPr/>
        </p:nvSpPr>
        <p:spPr>
          <a:xfrm>
            <a:off x="370013" y="1648103"/>
            <a:ext cx="11217898" cy="328384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定理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7.3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讨论了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算法训练误差的下界。然而，在机器学习中我们真正关心的是它在测试数据上的泛化能力。事实上，任一种能够降低训练误差的算法不一定有资格作为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算法是一种可以使泛化误差（</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generalization error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）任意接近零的算法。直观来说，它是一种对测试数据具有接近完美的预测能力的学习算法。当然，以上结论的成立需要对算法提供合理规模的训练样本，所使用的弱学习算法也一直有比随机猜测好的弱学习器。</a:t>
            </a:r>
            <a:r>
              <a:rPr lang="zh-CN" altLang="en-US" sz="2400" dirty="0"/>
              <a:t> </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809211389"/>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1EEC2E3-4CEE-AD85-C8AF-416A7B316008}"/>
              </a:ext>
            </a:extLst>
          </p:cNvPr>
          <p:cNvSpPr txBox="1"/>
          <p:nvPr/>
        </p:nvSpPr>
        <p:spPr>
          <a:xfrm>
            <a:off x="311085" y="1309739"/>
            <a:ext cx="11217898" cy="3276987"/>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如何根据历史数据，建立精确的预测模型，是机器学习方法研究主要目的之一</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a:p>
            <a:pPr marL="342900" indent="-342900" algn="just">
              <a:lnSpc>
                <a:spcPts val="3600"/>
              </a:lnSpc>
              <a:spcAft>
                <a:spcPts val="120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例如，我们拟构建一个可以区分垃圾邮件和正常邮件的电子邮件过滤器。通常机器学习方法解决此问题的思路如下：首先收集尽可能多的垃圾电子邮件和非垃圾电子邮件的案例。然后，应用已有的机器学习算法对收集到的邮件和其对应的标签进行训练，建立一个分类准则，基于已知数据建立的准则可以对新的、未加标签的电子邮件进行自动的分类。一个自然的期望是建立的分类（预测）准则能够对新的电子邮件做出精确的预测。</a:t>
            </a:r>
          </a:p>
        </p:txBody>
      </p:sp>
    </p:spTree>
    <p:extLst>
      <p:ext uri="{BB962C8B-B14F-4D97-AF65-F5344CB8AC3E}">
        <p14:creationId xmlns:p14="http://schemas.microsoft.com/office/powerpoint/2010/main" val="1905498139"/>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A0A6791-78CF-91CF-F321-36244500F55E}"/>
              </a:ext>
            </a:extLst>
          </p:cNvPr>
          <p:cNvSpPr txBox="1"/>
          <p:nvPr/>
        </p:nvSpPr>
        <p:spPr>
          <a:xfrm>
            <a:off x="3041073" y="752673"/>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2.2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算法的泛化误差</a:t>
            </a:r>
          </a:p>
        </p:txBody>
      </p:sp>
      <p:sp>
        <p:nvSpPr>
          <p:cNvPr id="6" name="TextBox 2">
            <a:extLst>
              <a:ext uri="{FF2B5EF4-FFF2-40B4-BE49-F238E27FC236}">
                <a16:creationId xmlns:a16="http://schemas.microsoft.com/office/drawing/2014/main" id="{F21CFDFA-07E5-3F5C-FFEB-45A14F5866BE}"/>
              </a:ext>
            </a:extLst>
          </p:cNvPr>
          <p:cNvSpPr txBox="1"/>
          <p:nvPr/>
        </p:nvSpPr>
        <p:spPr>
          <a:xfrm>
            <a:off x="484909" y="1648103"/>
            <a:ext cx="11103002" cy="420031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许多实验都表明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算法在迭代次数很高时似乎并不容易出现过拟合。特 别地，在训练误差率降到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以后，继续增大学习轮数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的测试误差率 在某种程度上仍在降低。</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例如，</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Schapire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绘制了效果曲线，如图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7.2 (a)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所示。对于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算法，在最初几轮训练误差率已降至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后的很长一段时间内，测试误差率仍持续降低。从表面上看，随着更多子分类器的加入，集成分类器形式趋于复杂，分类精度却仍在提高，似乎违背了科学研究中的“奥卡姆剃刀”原理。因此，如何解释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为什么不容易过拟合成为了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算法中最迷人的理论问题，吸引了 大量关注。</a:t>
            </a:r>
          </a:p>
        </p:txBody>
      </p:sp>
    </p:spTree>
    <p:extLst>
      <p:ext uri="{BB962C8B-B14F-4D97-AF65-F5344CB8AC3E}">
        <p14:creationId xmlns:p14="http://schemas.microsoft.com/office/powerpoint/2010/main" val="1686474005"/>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A0A6791-78CF-91CF-F321-36244500F55E}"/>
              </a:ext>
            </a:extLst>
          </p:cNvPr>
          <p:cNvSpPr txBox="1"/>
          <p:nvPr/>
        </p:nvSpPr>
        <p:spPr>
          <a:xfrm>
            <a:off x="3041073" y="752673"/>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2.2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算法的泛化误差</a:t>
            </a:r>
          </a:p>
        </p:txBody>
      </p:sp>
      <p:sp>
        <p:nvSpPr>
          <p:cNvPr id="6" name="TextBox 2">
            <a:extLst>
              <a:ext uri="{FF2B5EF4-FFF2-40B4-BE49-F238E27FC236}">
                <a16:creationId xmlns:a16="http://schemas.microsoft.com/office/drawing/2014/main" id="{F21CFDFA-07E5-3F5C-FFEB-45A14F5866BE}"/>
              </a:ext>
            </a:extLst>
          </p:cNvPr>
          <p:cNvSpPr txBox="1"/>
          <p:nvPr/>
        </p:nvSpPr>
        <p:spPr>
          <a:xfrm>
            <a:off x="6032238" y="1443345"/>
            <a:ext cx="5630456" cy="466198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为了解释这一现象，分析</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算法的强泛化能力，</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Schapire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将统计学习中 分类间隔（例如支持向量机中定义的间隔）的相关分析理论引入</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 。 由此，</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Schapire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et al.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指出：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之所以没有过拟合，是因为在训练误差达到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后，强分类器随着学习轮数增加，其间隔还在增大，因而泛化误差仍在减小。这也成为了目前最流行的分析方法。</a:t>
            </a:r>
          </a:p>
        </p:txBody>
      </p:sp>
      <p:pic>
        <p:nvPicPr>
          <p:cNvPr id="3" name="图片 2">
            <a:extLst>
              <a:ext uri="{FF2B5EF4-FFF2-40B4-BE49-F238E27FC236}">
                <a16:creationId xmlns:a16="http://schemas.microsoft.com/office/drawing/2014/main" id="{CB75BAB1-332E-7D67-E70F-83D6CB081589}"/>
              </a:ext>
            </a:extLst>
          </p:cNvPr>
          <p:cNvPicPr>
            <a:picLocks noChangeAspect="1"/>
          </p:cNvPicPr>
          <p:nvPr/>
        </p:nvPicPr>
        <p:blipFill>
          <a:blip r:embed="rId2"/>
          <a:stretch>
            <a:fillRect/>
          </a:stretch>
        </p:blipFill>
        <p:spPr>
          <a:xfrm>
            <a:off x="30003" y="1319885"/>
            <a:ext cx="3011070" cy="3206843"/>
          </a:xfrm>
          <a:prstGeom prst="rect">
            <a:avLst/>
          </a:prstGeom>
        </p:spPr>
      </p:pic>
      <p:pic>
        <p:nvPicPr>
          <p:cNvPr id="4" name="图片 3">
            <a:extLst>
              <a:ext uri="{FF2B5EF4-FFF2-40B4-BE49-F238E27FC236}">
                <a16:creationId xmlns:a16="http://schemas.microsoft.com/office/drawing/2014/main" id="{03F15C85-2178-F471-5D4E-EEA05AA61D24}"/>
              </a:ext>
            </a:extLst>
          </p:cNvPr>
          <p:cNvPicPr>
            <a:picLocks noChangeAspect="1"/>
          </p:cNvPicPr>
          <p:nvPr/>
        </p:nvPicPr>
        <p:blipFill>
          <a:blip r:embed="rId3"/>
          <a:stretch>
            <a:fillRect/>
          </a:stretch>
        </p:blipFill>
        <p:spPr>
          <a:xfrm>
            <a:off x="3041073" y="1443345"/>
            <a:ext cx="3054927" cy="3083383"/>
          </a:xfrm>
          <a:prstGeom prst="rect">
            <a:avLst/>
          </a:prstGeom>
        </p:spPr>
      </p:pic>
      <p:sp>
        <p:nvSpPr>
          <p:cNvPr id="5" name="文本框 4">
            <a:extLst>
              <a:ext uri="{FF2B5EF4-FFF2-40B4-BE49-F238E27FC236}">
                <a16:creationId xmlns:a16="http://schemas.microsoft.com/office/drawing/2014/main" id="{A33FD357-2E0F-9FD3-DE95-B19B6EE4CF53}"/>
              </a:ext>
            </a:extLst>
          </p:cNvPr>
          <p:cNvSpPr txBox="1"/>
          <p:nvPr/>
        </p:nvSpPr>
        <p:spPr>
          <a:xfrm>
            <a:off x="586631" y="4983768"/>
            <a:ext cx="4908884" cy="430887"/>
          </a:xfrm>
          <a:prstGeom prst="rect">
            <a:avLst/>
          </a:prstGeom>
          <a:noFill/>
        </p:spPr>
        <p:txBody>
          <a:bodyPr wrap="square" rtlCol="0">
            <a:spAutoFit/>
          </a:bodyPr>
          <a:lstStyle/>
          <a:p>
            <a:pPr algn="ctr"/>
            <a:r>
              <a:rPr lang="zh-CN" altLang="en-US" sz="2200" b="1" dirty="0">
                <a:latin typeface="Times New Roman" panose="02020603050405020304" pitchFamily="18" charset="0"/>
                <a:cs typeface="Times New Roman" panose="02020603050405020304" pitchFamily="18" charset="0"/>
              </a:rPr>
              <a:t>图 </a:t>
            </a:r>
            <a:r>
              <a:rPr lang="en-US" altLang="zh-CN" sz="2200" b="1" dirty="0">
                <a:latin typeface="Times New Roman" panose="02020603050405020304" pitchFamily="18" charset="0"/>
                <a:cs typeface="Times New Roman" panose="02020603050405020304" pitchFamily="18" charset="0"/>
              </a:rPr>
              <a:t>7.2 AdaBoost </a:t>
            </a:r>
            <a:r>
              <a:rPr lang="zh-CN" altLang="en-US" sz="2200" b="1" dirty="0">
                <a:latin typeface="Times New Roman" panose="02020603050405020304" pitchFamily="18" charset="0"/>
                <a:cs typeface="Times New Roman" panose="02020603050405020304" pitchFamily="18" charset="0"/>
              </a:rPr>
              <a:t>的间隔解释</a:t>
            </a:r>
          </a:p>
        </p:txBody>
      </p:sp>
    </p:spTree>
    <p:extLst>
      <p:ext uri="{BB962C8B-B14F-4D97-AF65-F5344CB8AC3E}">
        <p14:creationId xmlns:p14="http://schemas.microsoft.com/office/powerpoint/2010/main" val="594734291"/>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A0A6791-78CF-91CF-F321-36244500F55E}"/>
              </a:ext>
            </a:extLst>
          </p:cNvPr>
          <p:cNvSpPr txBox="1"/>
          <p:nvPr/>
        </p:nvSpPr>
        <p:spPr>
          <a:xfrm>
            <a:off x="3041073" y="752673"/>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2.2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算法的泛化误差</a:t>
            </a:r>
          </a:p>
        </p:txBody>
      </p:sp>
      <p:sp>
        <p:nvSpPr>
          <p:cNvPr id="6" name="TextBox 2">
            <a:extLst>
              <a:ext uri="{FF2B5EF4-FFF2-40B4-BE49-F238E27FC236}">
                <a16:creationId xmlns:a16="http://schemas.microsoft.com/office/drawing/2014/main" id="{F21CFDFA-07E5-3F5C-FFEB-45A14F5866BE}"/>
              </a:ext>
            </a:extLst>
          </p:cNvPr>
          <p:cNvSpPr txBox="1"/>
          <p:nvPr/>
        </p:nvSpPr>
        <p:spPr>
          <a:xfrm>
            <a:off x="424814" y="1470239"/>
            <a:ext cx="10978292" cy="143032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根据泛化误差依赖于最小间隔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θ</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的值。我们可以最大化最小间隔来得到更紧的 泛化误差。这也正是</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Breiman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设计</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Arc-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算法的主要思想。在每轮迭代中，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Arc-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根据上述思想更新 </a:t>
            </a:r>
            <a:r>
              <a:rPr lang="el-GR" altLang="zh-CN" sz="2400" dirty="0">
                <a:latin typeface="Times New Roman" panose="02020603050405020304" pitchFamily="18" charset="0"/>
                <a:ea typeface="楷体" panose="02010609060101010101" pitchFamily="49" charset="-122"/>
                <a:cs typeface="Times New Roman" panose="02020603050405020304" pitchFamily="18" charset="0"/>
              </a:rPr>
              <a:t>α</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形式如下：</a:t>
            </a:r>
          </a:p>
        </p:txBody>
      </p:sp>
      <p:pic>
        <p:nvPicPr>
          <p:cNvPr id="7" name="图片 6">
            <a:extLst>
              <a:ext uri="{FF2B5EF4-FFF2-40B4-BE49-F238E27FC236}">
                <a16:creationId xmlns:a16="http://schemas.microsoft.com/office/drawing/2014/main" id="{C720FE8F-1EA7-36EF-3066-3468F848CBDB}"/>
              </a:ext>
            </a:extLst>
          </p:cNvPr>
          <p:cNvPicPr>
            <a:picLocks noChangeAspect="1"/>
          </p:cNvPicPr>
          <p:nvPr/>
        </p:nvPicPr>
        <p:blipFill>
          <a:blip r:embed="rId2"/>
          <a:stretch>
            <a:fillRect/>
          </a:stretch>
        </p:blipFill>
        <p:spPr>
          <a:xfrm>
            <a:off x="3743325" y="2971800"/>
            <a:ext cx="4705350" cy="914400"/>
          </a:xfrm>
          <a:prstGeom prst="rect">
            <a:avLst/>
          </a:prstGeom>
        </p:spPr>
      </p:pic>
      <p:sp>
        <p:nvSpPr>
          <p:cNvPr id="8" name="TextBox 2">
            <a:extLst>
              <a:ext uri="{FF2B5EF4-FFF2-40B4-BE49-F238E27FC236}">
                <a16:creationId xmlns:a16="http://schemas.microsoft.com/office/drawing/2014/main" id="{B354D206-2989-4DD8-54C1-B00355474582}"/>
              </a:ext>
            </a:extLst>
          </p:cNvPr>
          <p:cNvSpPr txBox="1"/>
          <p:nvPr/>
        </p:nvSpPr>
        <p:spPr>
          <a:xfrm>
            <a:off x="768942" y="3957433"/>
            <a:ext cx="11217898" cy="506998"/>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γ</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=1/2−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errD</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θ</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是截止当前学习轮次的组合分类器的最小间隔。</a:t>
            </a:r>
          </a:p>
        </p:txBody>
      </p:sp>
      <p:sp>
        <p:nvSpPr>
          <p:cNvPr id="10" name="文本框 9">
            <a:extLst>
              <a:ext uri="{FF2B5EF4-FFF2-40B4-BE49-F238E27FC236}">
                <a16:creationId xmlns:a16="http://schemas.microsoft.com/office/drawing/2014/main" id="{5D4297F7-7371-7391-405F-B29F9E5B1EF1}"/>
              </a:ext>
            </a:extLst>
          </p:cNvPr>
          <p:cNvSpPr txBox="1"/>
          <p:nvPr/>
        </p:nvSpPr>
        <p:spPr>
          <a:xfrm>
            <a:off x="424813" y="4787160"/>
            <a:ext cx="10978291" cy="968663"/>
          </a:xfrm>
          <a:prstGeom prst="rect">
            <a:avLst/>
          </a:prstGeom>
          <a:noFill/>
        </p:spPr>
        <p:txBody>
          <a:bodyPr wrap="square">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相比，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Arc-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能够得到更大的最小分类间隔以及更好的分类间隔分布。而且，基于间隔理论，</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Breiman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给出了更紧的泛化误差界 。 </a:t>
            </a:r>
          </a:p>
        </p:txBody>
      </p:sp>
    </p:spTree>
    <p:extLst>
      <p:ext uri="{BB962C8B-B14F-4D97-AF65-F5344CB8AC3E}">
        <p14:creationId xmlns:p14="http://schemas.microsoft.com/office/powerpoint/2010/main" val="1567918204"/>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A0A6791-78CF-91CF-F321-36244500F55E}"/>
              </a:ext>
            </a:extLst>
          </p:cNvPr>
          <p:cNvSpPr txBox="1"/>
          <p:nvPr/>
        </p:nvSpPr>
        <p:spPr>
          <a:xfrm>
            <a:off x="3041073" y="752673"/>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2.2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算法的泛化误差</a:t>
            </a:r>
          </a:p>
        </p:txBody>
      </p:sp>
      <p:sp>
        <p:nvSpPr>
          <p:cNvPr id="6" name="TextBox 2">
            <a:extLst>
              <a:ext uri="{FF2B5EF4-FFF2-40B4-BE49-F238E27FC236}">
                <a16:creationId xmlns:a16="http://schemas.microsoft.com/office/drawing/2014/main" id="{F21CFDFA-07E5-3F5C-FFEB-45A14F5866BE}"/>
              </a:ext>
            </a:extLst>
          </p:cNvPr>
          <p:cNvSpPr txBox="1"/>
          <p:nvPr/>
        </p:nvSpPr>
        <p:spPr>
          <a:xfrm>
            <a:off x="424814" y="1470239"/>
            <a:ext cx="11112762" cy="420031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根据按照理论分析，</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Arc-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具有更强的泛化能力，</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Arc-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应当比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性能要好。然而</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Breiman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在实验中发现：尽管</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Arc-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能够得到比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更大的最小 间隔，但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Arc-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的测试误差率却总是高于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。因此，</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Breiman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Schapire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的间隔分析理论提出了质疑，使得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的间隔分析方法受到了极大的挑战。</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随后的几年，虽然有诸多学者给出了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更紧致的泛化误差界，并指出其实是分类间隔分布影响着</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的泛化误差界。但是关于</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Breiman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的质疑，都没有给出正面回答。七年后，</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Reyzin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Schapire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发现了一个有趣的现象。考虑到泛化误差界与间隔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θ</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、学习轮数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以及子学习器的复杂度相关，因此为了研究间 隔的影响，需要固定另外的两个因素。</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537196119"/>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A0A6791-78CF-91CF-F321-36244500F55E}"/>
              </a:ext>
            </a:extLst>
          </p:cNvPr>
          <p:cNvSpPr txBox="1"/>
          <p:nvPr/>
        </p:nvSpPr>
        <p:spPr>
          <a:xfrm>
            <a:off x="3041073" y="752673"/>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2.2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算法的泛化误差</a:t>
            </a:r>
          </a:p>
        </p:txBody>
      </p:sp>
      <p:sp>
        <p:nvSpPr>
          <p:cNvPr id="6" name="TextBox 2">
            <a:extLst>
              <a:ext uri="{FF2B5EF4-FFF2-40B4-BE49-F238E27FC236}">
                <a16:creationId xmlns:a16="http://schemas.microsoft.com/office/drawing/2014/main" id="{F21CFDFA-07E5-3F5C-FFEB-45A14F5866BE}"/>
              </a:ext>
            </a:extLst>
          </p:cNvPr>
          <p:cNvSpPr txBox="1"/>
          <p:nvPr/>
        </p:nvSpPr>
        <p:spPr>
          <a:xfrm>
            <a:off x="424814" y="1470239"/>
            <a:ext cx="11112762" cy="466198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Breiman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在比较</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Arc-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时，在实验中以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CART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为弱分类器，通过固定叶节点数目来控制弱分类器复杂度。然而，</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Reyzin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Schapire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却进一步发现，当叶节点数目相同时，</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Arc-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生成的决策树有着很大的不同。</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Arc-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生成的树通常拥有较大的深度，而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生成的树则宽度较大。一般情况下，更深的决策树由于进行了更多分裂，可能具有更大的模型复杂度。在这种情况下比较</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Arc-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有失公平。</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Reyzin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Schapire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重新进行了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Breiman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的实验，但使用复杂度相同的决策树作为基分类器。此时，</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比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Arc-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gv</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的间隔分布要优。虽然</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Reyzin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Schapire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指出分类间隔分布是影响算法泛化能力的关键，但并没有给出比</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Breiman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更紧致地泛化误差界。</a:t>
            </a:r>
          </a:p>
        </p:txBody>
      </p:sp>
    </p:spTree>
    <p:extLst>
      <p:ext uri="{BB962C8B-B14F-4D97-AF65-F5344CB8AC3E}">
        <p14:creationId xmlns:p14="http://schemas.microsoft.com/office/powerpoint/2010/main" val="3284700211"/>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A0A6791-78CF-91CF-F321-36244500F55E}"/>
              </a:ext>
            </a:extLst>
          </p:cNvPr>
          <p:cNvSpPr txBox="1"/>
          <p:nvPr/>
        </p:nvSpPr>
        <p:spPr>
          <a:xfrm>
            <a:off x="3041073" y="752673"/>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2.2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算法的泛化误差</a:t>
            </a:r>
          </a:p>
        </p:txBody>
      </p:sp>
      <p:sp>
        <p:nvSpPr>
          <p:cNvPr id="6" name="TextBox 2">
            <a:extLst>
              <a:ext uri="{FF2B5EF4-FFF2-40B4-BE49-F238E27FC236}">
                <a16:creationId xmlns:a16="http://schemas.microsoft.com/office/drawing/2014/main" id="{F21CFDFA-07E5-3F5C-FFEB-45A14F5866BE}"/>
              </a:ext>
            </a:extLst>
          </p:cNvPr>
          <p:cNvSpPr txBox="1"/>
          <p:nvPr/>
        </p:nvSpPr>
        <p:spPr>
          <a:xfrm>
            <a:off x="438261" y="1337448"/>
            <a:ext cx="11112762" cy="512364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为彻底解决此类问题，需要通过分类间隔分布给出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算法更紧致的泛化误差界。而且，要想正面回答</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Breiman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的问题，这个泛化误差界应该比</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Breiman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给出的基于最小分类间隔的泛化误差界更紧致。也就是说，是分类间隔分布，而不是 最小分类间隔决定了算法的泛化能力。</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2008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年，王立威等构造了一种与分类间隔分布有关，与最小分类间隔几乎无关的平衡分类间隔（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Equilibrium margin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Emargin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），给出了基于平衡分类间隔更紧致的</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Emargin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Bounds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通过实验证明：与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Arc-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gv</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相比，</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有着更大的平衡分类间隔以及更低的测试误差率，实现了实验测试与理论分析结果的一致。但是证明过程中考虑了比</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Breima</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Schapire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模型更多的信息，因而无法直接说明平衡分类间隔比最小间隔更本质。 </a:t>
            </a:r>
          </a:p>
        </p:txBody>
      </p:sp>
    </p:spTree>
    <p:extLst>
      <p:ext uri="{BB962C8B-B14F-4D97-AF65-F5344CB8AC3E}">
        <p14:creationId xmlns:p14="http://schemas.microsoft.com/office/powerpoint/2010/main" val="177766365"/>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A0A6791-78CF-91CF-F321-36244500F55E}"/>
              </a:ext>
            </a:extLst>
          </p:cNvPr>
          <p:cNvSpPr txBox="1"/>
          <p:nvPr/>
        </p:nvSpPr>
        <p:spPr>
          <a:xfrm>
            <a:off x="3041073" y="752673"/>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2.2 AdaBoost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算法的泛化误差</a:t>
            </a:r>
          </a:p>
        </p:txBody>
      </p:sp>
      <p:sp>
        <p:nvSpPr>
          <p:cNvPr id="6" name="TextBox 2">
            <a:extLst>
              <a:ext uri="{FF2B5EF4-FFF2-40B4-BE49-F238E27FC236}">
                <a16:creationId xmlns:a16="http://schemas.microsoft.com/office/drawing/2014/main" id="{F21CFDFA-07E5-3F5C-FFEB-45A14F5866BE}"/>
              </a:ext>
            </a:extLst>
          </p:cNvPr>
          <p:cNvSpPr txBox="1"/>
          <p:nvPr/>
        </p:nvSpPr>
        <p:spPr>
          <a:xfrm>
            <a:off x="438261" y="1337448"/>
            <a:ext cx="11112762" cy="235365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为更进一步解决这个问题，</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2013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年，周志华进行了更深入的研究 。首先，他 们引入了第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间隔界（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the kth margin bound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），并且研究其与最小间隔界与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Emargin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界的关系。然后，通过改进</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Bernstein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界最终给出了更好的泛化误差界。总之，周志华他们的结果不仅正面回答了</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Breiman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的疑问，合理解释了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不会过拟合 的原因，而且进一步巩固了间隔分析理论知识结构。 </a:t>
            </a:r>
          </a:p>
        </p:txBody>
      </p:sp>
    </p:spTree>
    <p:extLst>
      <p:ext uri="{BB962C8B-B14F-4D97-AF65-F5344CB8AC3E}">
        <p14:creationId xmlns:p14="http://schemas.microsoft.com/office/powerpoint/2010/main" val="1187361799"/>
      </p:ext>
    </p:extLst>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3</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7">
            <a:extLst>
              <a:ext uri="{FF2B5EF4-FFF2-40B4-BE49-F238E27FC236}">
                <a16:creationId xmlns:a16="http://schemas.microsoft.com/office/drawing/2014/main" id="{E4FBE5A6-977F-9051-4675-72E3F45B230D}"/>
              </a:ext>
            </a:extLst>
          </p:cNvPr>
          <p:cNvSpPr txBox="1"/>
          <p:nvPr/>
        </p:nvSpPr>
        <p:spPr>
          <a:xfrm>
            <a:off x="-263237" y="3856861"/>
            <a:ext cx="12455237"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 </a:t>
            </a:r>
            <a:r>
              <a:rPr lang="zh-CN" altLang="en-US" sz="2400" b="1" dirty="0">
                <a:solidFill>
                  <a:schemeClr val="accent3"/>
                </a:solidFill>
                <a:latin typeface="楷体" panose="02010609060101010101" pitchFamily="49" charset="-122"/>
                <a:ea typeface="楷体" panose="02010609060101010101" pitchFamily="49" charset="-122"/>
              </a:rPr>
              <a:t> </a:t>
            </a:r>
            <a:r>
              <a:rPr lang="en-US" altLang="zh-CN"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算法原理探析</a:t>
            </a:r>
            <a:endParaRPr lang="en-US" altLang="zh-CN" sz="8000" b="1" dirty="0">
              <a:solidFill>
                <a:schemeClr val="accent3"/>
              </a:solidFill>
              <a:latin typeface="楷体" panose="02010609060101010101" pitchFamily="49" charset="-122"/>
              <a:ea typeface="楷体" panose="02010609060101010101" pitchFamily="49" charset="-122"/>
            </a:endParaRPr>
          </a:p>
          <a:p>
            <a:pPr algn="ctr">
              <a:lnSpc>
                <a:spcPts val="7000"/>
              </a:lnSpc>
            </a:pPr>
            <a:r>
              <a:rPr lang="en-US" altLang="zh-CN" sz="3200" b="1" dirty="0">
                <a:solidFill>
                  <a:schemeClr val="bg2">
                    <a:lumMod val="50000"/>
                  </a:schemeClr>
                </a:solidFill>
                <a:latin typeface="+mn-lt"/>
                <a:cs typeface="Times New Roman" panose="02020603050405020304" pitchFamily="18" charset="0"/>
              </a:rPr>
              <a:t>Analysis of Algorithm Principle</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D5FAF7E-3937-0780-56DF-D30CD2D75982}"/>
              </a:ext>
            </a:extLst>
          </p:cNvPr>
          <p:cNvSpPr txBox="1"/>
          <p:nvPr/>
        </p:nvSpPr>
        <p:spPr>
          <a:xfrm>
            <a:off x="710851" y="1575591"/>
            <a:ext cx="10557785" cy="2308324"/>
          </a:xfrm>
          <a:prstGeom prst="rect">
            <a:avLst/>
          </a:prstGeom>
          <a:noFill/>
        </p:spPr>
        <p:txBody>
          <a:bodyPr wrap="square" rtlCol="0" anchor="t">
            <a:spAutoFit/>
          </a:bodyPr>
          <a:lstStyle/>
          <a:p>
            <a:pPr algn="just"/>
            <a:r>
              <a:rPr lang="en-US" altLang="zh-CN" sz="2400" b="1" dirty="0">
                <a:latin typeface="Times New Roman" panose="02020603050405020304" pitchFamily="18" charset="0"/>
                <a:ea typeface="楷体" panose="02010609060101010101" pitchFamily="49" charset="-122"/>
                <a:cs typeface="Times New Roman" panose="02020603050405020304" pitchFamily="18" charset="0"/>
                <a:sym typeface="+mn-ea"/>
              </a:rPr>
              <a:t>        AdaBoost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sym typeface="+mn-ea"/>
              </a:rPr>
              <a:t>算法最初的方法融合了“</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sym typeface="+mn-ea"/>
              </a:rPr>
              <a:t>Online</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sym typeface="+mn-ea"/>
              </a:rPr>
              <a:t>”学习与加权投票的思想。但随着研究的深入，不同学者从不同的视域提出了各种新的理论模型，越来越多的将</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sym typeface="+mn-ea"/>
              </a:rPr>
              <a:t>Boosting</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sym typeface="+mn-ea"/>
              </a:rPr>
              <a:t>算法设计与优化理论联系起来，从不同的视角解释</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sym typeface="+mn-ea"/>
              </a:rPr>
              <a:t>AdaBoost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sym typeface="+mn-ea"/>
              </a:rPr>
              <a:t>算法的原理和有效性。这些不同的视域分析也为新算法的设计提供了更广阔的思路。本章将分别从几种主流的视域对</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sym typeface="+mn-ea"/>
              </a:rPr>
              <a:t>AdaBoost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sym typeface="+mn-ea"/>
              </a:rPr>
              <a:t>算法进行分析，并对其算法的原理进行讨论。</a:t>
            </a:r>
            <a:endParaRPr lang="zh-CN" altLang="en-US" dirty="0">
              <a:latin typeface="Times New Roman" panose="02020603050405020304" pitchFamily="18" charset="0"/>
              <a:ea typeface="楷体" panose="02010609060101010101" pitchFamily="49" charset="-122"/>
              <a:cs typeface="Times New Roman" panose="02020603050405020304" pitchFamily="18" charset="0"/>
              <a:sym typeface="+mn-ea"/>
            </a:endParaRPr>
          </a:p>
        </p:txBody>
      </p:sp>
      <p:sp>
        <p:nvSpPr>
          <p:cNvPr id="5" name="文本框 4">
            <a:extLst>
              <a:ext uri="{FF2B5EF4-FFF2-40B4-BE49-F238E27FC236}">
                <a16:creationId xmlns:a16="http://schemas.microsoft.com/office/drawing/2014/main" id="{49E0CFD6-F216-D6B7-94A6-7A23C9AB4A16}"/>
              </a:ext>
            </a:extLst>
          </p:cNvPr>
          <p:cNvSpPr txBox="1"/>
          <p:nvPr/>
        </p:nvSpPr>
        <p:spPr>
          <a:xfrm>
            <a:off x="4990896" y="860250"/>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引言</a:t>
            </a:r>
          </a:p>
        </p:txBody>
      </p:sp>
    </p:spTree>
    <p:extLst>
      <p:ext uri="{BB962C8B-B14F-4D97-AF65-F5344CB8AC3E}">
        <p14:creationId xmlns:p14="http://schemas.microsoft.com/office/powerpoint/2010/main" val="1872001271"/>
      </p:ext>
    </p:extLst>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3646190" y="89494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3.1</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损失函数最小化视域</a:t>
            </a:r>
          </a:p>
        </p:txBody>
      </p:sp>
      <p:sp>
        <p:nvSpPr>
          <p:cNvPr id="4" name="TextBox 2">
            <a:extLst>
              <a:ext uri="{FF2B5EF4-FFF2-40B4-BE49-F238E27FC236}">
                <a16:creationId xmlns:a16="http://schemas.microsoft.com/office/drawing/2014/main" id="{814E6FE6-E34A-A9E5-DE30-9097EFF1F6D4}"/>
              </a:ext>
            </a:extLst>
          </p:cNvPr>
          <p:cNvSpPr txBox="1"/>
          <p:nvPr/>
        </p:nvSpPr>
        <p:spPr>
          <a:xfrm>
            <a:off x="487051" y="1614190"/>
            <a:ext cx="11217898" cy="143718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多数统计与机器学习问题都可视为对目标函数或者损失函数的优化。例如，最 简单的一元线性回归问题。给定样本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Y</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。最小二乘估计的目 标是找到参数 </a:t>
            </a:r>
            <a:r>
              <a:rPr lang="en-US" altLang="zh-CN" sz="2400" i="1" dirty="0">
                <a:latin typeface="Times New Roman" panose="02020603050405020304" pitchFamily="18" charset="0"/>
                <a:ea typeface="楷体" panose="02010609060101010101" pitchFamily="49" charset="-122"/>
                <a:cs typeface="Times New Roman" panose="02020603050405020304" pitchFamily="18" charset="0"/>
              </a:rPr>
              <a:t>β</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400" i="1" dirty="0">
                <a:latin typeface="Times New Roman" panose="02020603050405020304" pitchFamily="18" charset="0"/>
                <a:ea typeface="楷体" panose="02010609060101010101" pitchFamily="49" charset="-122"/>
                <a:cs typeface="Times New Roman" panose="02020603050405020304" pitchFamily="18" charset="0"/>
              </a:rPr>
              <a:t>β</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i="1" dirty="0">
                <a:latin typeface="Times New Roman" panose="02020603050405020304" pitchFamily="18" charset="0"/>
                <a:ea typeface="楷体" panose="02010609060101010101" pitchFamily="49" charset="-122"/>
                <a:cs typeface="Times New Roman" panose="02020603050405020304" pitchFamily="18" charset="0"/>
              </a:rPr>
              <a:t>β</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aseline="300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，使其最小化残差平方和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082D25E7-AB8A-BC7B-6790-BA95157BEBF4}"/>
              </a:ext>
            </a:extLst>
          </p:cNvPr>
          <p:cNvPicPr>
            <a:picLocks noChangeAspect="1"/>
          </p:cNvPicPr>
          <p:nvPr/>
        </p:nvPicPr>
        <p:blipFill>
          <a:blip r:embed="rId2"/>
          <a:stretch>
            <a:fillRect/>
          </a:stretch>
        </p:blipFill>
        <p:spPr>
          <a:xfrm>
            <a:off x="4090987" y="3051378"/>
            <a:ext cx="4467225" cy="981075"/>
          </a:xfrm>
          <a:prstGeom prst="rect">
            <a:avLst/>
          </a:prstGeom>
        </p:spPr>
      </p:pic>
      <p:sp>
        <p:nvSpPr>
          <p:cNvPr id="7" name="文本框 6">
            <a:extLst>
              <a:ext uri="{FF2B5EF4-FFF2-40B4-BE49-F238E27FC236}">
                <a16:creationId xmlns:a16="http://schemas.microsoft.com/office/drawing/2014/main" id="{8E2F6049-ED71-C70B-90E2-63819DAB0901}"/>
              </a:ext>
            </a:extLst>
          </p:cNvPr>
          <p:cNvSpPr txBox="1"/>
          <p:nvPr/>
        </p:nvSpPr>
        <p:spPr>
          <a:xfrm>
            <a:off x="487051" y="4032453"/>
            <a:ext cx="11217898" cy="1569660"/>
          </a:xfrm>
          <a:prstGeom prst="rect">
            <a:avLst/>
          </a:prstGeom>
          <a:noFill/>
        </p:spPr>
        <p:txBody>
          <a:bodyPr wrap="square">
            <a:spAutoFit/>
          </a:bodyPr>
          <a:lstStyle/>
          <a:p>
            <a:pPr algn="just"/>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其中，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RSS(</a:t>
            </a:r>
            <a:r>
              <a:rPr lang="en-US" altLang="zh-CN" sz="2400" i="1" dirty="0">
                <a:latin typeface="Times New Roman" panose="02020603050405020304" pitchFamily="18" charset="0"/>
                <a:ea typeface="楷体" panose="02010609060101010101" pitchFamily="49" charset="-122"/>
                <a:cs typeface="Times New Roman" panose="02020603050405020304" pitchFamily="18" charset="0"/>
              </a:rPr>
              <a:t>β</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就是损失函数。许多其他方法，如神经网络、最大似然估计、支持向量机、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Logistic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回归等，都可视为某种程度下的目标函数优化问题。</a:t>
            </a:r>
          </a:p>
          <a:p>
            <a:pPr algn="just"/>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现在的问题是</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是否也可视为是最优化目标函数的过程？后面的研究表明，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确实可视为优化某种损失函数的一种算法。</a:t>
            </a:r>
          </a:p>
        </p:txBody>
      </p:sp>
    </p:spTree>
    <p:extLst>
      <p:ext uri="{BB962C8B-B14F-4D97-AF65-F5344CB8AC3E}">
        <p14:creationId xmlns:p14="http://schemas.microsoft.com/office/powerpoint/2010/main" val="2509723564"/>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1EEC2E3-4CEE-AD85-C8AF-416A7B316008}"/>
              </a:ext>
            </a:extLst>
          </p:cNvPr>
          <p:cNvSpPr txBox="1"/>
          <p:nvPr/>
        </p:nvSpPr>
        <p:spPr>
          <a:xfrm>
            <a:off x="311085" y="1309739"/>
            <a:ext cx="11217898" cy="373865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通常，建立一个高度准确的预测或分类准则往往是困难的。但是，建立系列相对准确、比随机猜测稍好的经验法则就容易实现的多。对上例的电子邮件问题，可以建立这样一个简单规则：如果电子邮件中出现“立即购买”的短语，那么就预测它是垃圾邮件。</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一方面，此规则并不能涵盖所有垃圾邮件；另一方面，这一规则显然要好于随机猜测。对于任何一个遭受过垃圾邮件骚扰的人来说，一些识别垃圾邮件的规则会迅速在我们脑海中闪现。例如，如果邮件里有“购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Viagra”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这种词，那么该邮件很可能就是垃圾邮件。</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254002702"/>
      </p:ext>
    </p:extLst>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3646190" y="89494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3.1</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损失函数最小化视域</a:t>
            </a:r>
          </a:p>
        </p:txBody>
      </p:sp>
      <p:sp>
        <p:nvSpPr>
          <p:cNvPr id="4" name="TextBox 2">
            <a:extLst>
              <a:ext uri="{FF2B5EF4-FFF2-40B4-BE49-F238E27FC236}">
                <a16:creationId xmlns:a16="http://schemas.microsoft.com/office/drawing/2014/main" id="{814E6FE6-E34A-A9E5-DE30-9097EFF1F6D4}"/>
              </a:ext>
            </a:extLst>
          </p:cNvPr>
          <p:cNvSpPr txBox="1"/>
          <p:nvPr/>
        </p:nvSpPr>
        <p:spPr>
          <a:xfrm>
            <a:off x="487051" y="1845022"/>
            <a:ext cx="11217898"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那么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关联的损失函数如何定义呢？我们前面得到分类器的误差率为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E8FBB211-3080-DB85-BBA8-2B8B1E6BBFF8}"/>
              </a:ext>
            </a:extLst>
          </p:cNvPr>
          <p:cNvSpPr txBox="1"/>
          <p:nvPr/>
        </p:nvSpPr>
        <p:spPr>
          <a:xfrm>
            <a:off x="487051" y="1383357"/>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指数损失函数</a:t>
            </a:r>
          </a:p>
        </p:txBody>
      </p:sp>
      <p:pic>
        <p:nvPicPr>
          <p:cNvPr id="6" name="图片 5">
            <a:extLst>
              <a:ext uri="{FF2B5EF4-FFF2-40B4-BE49-F238E27FC236}">
                <a16:creationId xmlns:a16="http://schemas.microsoft.com/office/drawing/2014/main" id="{8B9080B4-CF26-B937-E116-6D11BAACBFA8}"/>
              </a:ext>
            </a:extLst>
          </p:cNvPr>
          <p:cNvPicPr>
            <a:picLocks noChangeAspect="1"/>
          </p:cNvPicPr>
          <p:nvPr/>
        </p:nvPicPr>
        <p:blipFill>
          <a:blip r:embed="rId2"/>
          <a:stretch>
            <a:fillRect/>
          </a:stretch>
        </p:blipFill>
        <p:spPr>
          <a:xfrm>
            <a:off x="3949793" y="2265997"/>
            <a:ext cx="6981825" cy="1095375"/>
          </a:xfrm>
          <a:prstGeom prst="rect">
            <a:avLst/>
          </a:prstGeom>
        </p:spPr>
      </p:pic>
      <p:sp>
        <p:nvSpPr>
          <p:cNvPr id="8" name="文本框 7">
            <a:extLst>
              <a:ext uri="{FF2B5EF4-FFF2-40B4-BE49-F238E27FC236}">
                <a16:creationId xmlns:a16="http://schemas.microsoft.com/office/drawing/2014/main" id="{56024808-2686-DBB1-8627-7007534189B2}"/>
              </a:ext>
            </a:extLst>
          </p:cNvPr>
          <p:cNvSpPr txBox="1"/>
          <p:nvPr/>
        </p:nvSpPr>
        <p:spPr>
          <a:xfrm>
            <a:off x="487051" y="4032453"/>
            <a:ext cx="11217898" cy="830997"/>
          </a:xfrm>
          <a:prstGeom prst="rect">
            <a:avLst/>
          </a:prstGeom>
          <a:noFill/>
        </p:spPr>
        <p:txBody>
          <a:bodyPr wrap="square">
            <a:spAutoFit/>
          </a:bodyPr>
          <a:lstStyle/>
          <a:p>
            <a:pPr algn="just"/>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那么</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算法就是最小化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(7.3.1)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所示的目标函数吗？其实并不是，而是最小化式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(7.3.1)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的一个上界。因为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a:t>
            </a:r>
          </a:p>
        </p:txBody>
      </p:sp>
      <p:pic>
        <p:nvPicPr>
          <p:cNvPr id="9" name="图片 8">
            <a:extLst>
              <a:ext uri="{FF2B5EF4-FFF2-40B4-BE49-F238E27FC236}">
                <a16:creationId xmlns:a16="http://schemas.microsoft.com/office/drawing/2014/main" id="{36D0EBEC-12AE-BD18-308F-01450B429DBD}"/>
              </a:ext>
            </a:extLst>
          </p:cNvPr>
          <p:cNvPicPr>
            <a:picLocks noChangeAspect="1"/>
          </p:cNvPicPr>
          <p:nvPr/>
        </p:nvPicPr>
        <p:blipFill>
          <a:blip r:embed="rId3"/>
          <a:stretch>
            <a:fillRect/>
          </a:stretch>
        </p:blipFill>
        <p:spPr>
          <a:xfrm>
            <a:off x="4351246" y="4420664"/>
            <a:ext cx="2245659" cy="404549"/>
          </a:xfrm>
          <a:prstGeom prst="rect">
            <a:avLst/>
          </a:prstGeom>
        </p:spPr>
      </p:pic>
      <p:pic>
        <p:nvPicPr>
          <p:cNvPr id="10" name="图片 9">
            <a:extLst>
              <a:ext uri="{FF2B5EF4-FFF2-40B4-BE49-F238E27FC236}">
                <a16:creationId xmlns:a16="http://schemas.microsoft.com/office/drawing/2014/main" id="{3E307C73-EE6C-CE52-A4E2-681C100DEF2A}"/>
              </a:ext>
            </a:extLst>
          </p:cNvPr>
          <p:cNvPicPr>
            <a:picLocks noChangeAspect="1"/>
          </p:cNvPicPr>
          <p:nvPr/>
        </p:nvPicPr>
        <p:blipFill>
          <a:blip r:embed="rId4"/>
          <a:stretch>
            <a:fillRect/>
          </a:stretch>
        </p:blipFill>
        <p:spPr>
          <a:xfrm>
            <a:off x="821111" y="4825213"/>
            <a:ext cx="10258425" cy="1504950"/>
          </a:xfrm>
          <a:prstGeom prst="rect">
            <a:avLst/>
          </a:prstGeom>
        </p:spPr>
      </p:pic>
    </p:spTree>
    <p:extLst>
      <p:ext uri="{BB962C8B-B14F-4D97-AF65-F5344CB8AC3E}">
        <p14:creationId xmlns:p14="http://schemas.microsoft.com/office/powerpoint/2010/main" val="984783539"/>
      </p:ext>
    </p:extLst>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3646190" y="89494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3.1</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损失函数最小化视域</a:t>
            </a:r>
          </a:p>
        </p:txBody>
      </p:sp>
      <p:sp>
        <p:nvSpPr>
          <p:cNvPr id="4" name="TextBox 2">
            <a:extLst>
              <a:ext uri="{FF2B5EF4-FFF2-40B4-BE49-F238E27FC236}">
                <a16:creationId xmlns:a16="http://schemas.microsoft.com/office/drawing/2014/main" id="{814E6FE6-E34A-A9E5-DE30-9097EFF1F6D4}"/>
              </a:ext>
            </a:extLst>
          </p:cNvPr>
          <p:cNvSpPr txBox="1"/>
          <p:nvPr/>
        </p:nvSpPr>
        <p:spPr>
          <a:xfrm>
            <a:off x="487051" y="1845022"/>
            <a:ext cx="11217898"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利用                           ，则知误差率上界可取为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E8FBB211-3080-DB85-BBA8-2B8B1E6BBFF8}"/>
              </a:ext>
            </a:extLst>
          </p:cNvPr>
          <p:cNvSpPr txBox="1"/>
          <p:nvPr/>
        </p:nvSpPr>
        <p:spPr>
          <a:xfrm>
            <a:off x="487051" y="1383357"/>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指数损失函数</a:t>
            </a:r>
          </a:p>
        </p:txBody>
      </p:sp>
      <p:pic>
        <p:nvPicPr>
          <p:cNvPr id="5" name="图片 4">
            <a:extLst>
              <a:ext uri="{FF2B5EF4-FFF2-40B4-BE49-F238E27FC236}">
                <a16:creationId xmlns:a16="http://schemas.microsoft.com/office/drawing/2014/main" id="{FDFD2864-302E-5B89-7A13-5EE18BEAF1AE}"/>
              </a:ext>
            </a:extLst>
          </p:cNvPr>
          <p:cNvPicPr>
            <a:picLocks noChangeAspect="1"/>
          </p:cNvPicPr>
          <p:nvPr/>
        </p:nvPicPr>
        <p:blipFill>
          <a:blip r:embed="rId2"/>
          <a:stretch>
            <a:fillRect/>
          </a:stretch>
        </p:blipFill>
        <p:spPr>
          <a:xfrm>
            <a:off x="1639779" y="1908021"/>
            <a:ext cx="1933575" cy="381000"/>
          </a:xfrm>
          <a:prstGeom prst="rect">
            <a:avLst/>
          </a:prstGeom>
        </p:spPr>
      </p:pic>
      <p:pic>
        <p:nvPicPr>
          <p:cNvPr id="7" name="图片 6">
            <a:extLst>
              <a:ext uri="{FF2B5EF4-FFF2-40B4-BE49-F238E27FC236}">
                <a16:creationId xmlns:a16="http://schemas.microsoft.com/office/drawing/2014/main" id="{E4635ACE-7D9B-1A89-B71F-AA8688995229}"/>
              </a:ext>
            </a:extLst>
          </p:cNvPr>
          <p:cNvPicPr>
            <a:picLocks noChangeAspect="1"/>
          </p:cNvPicPr>
          <p:nvPr/>
        </p:nvPicPr>
        <p:blipFill>
          <a:blip r:embed="rId3"/>
          <a:stretch>
            <a:fillRect/>
          </a:stretch>
        </p:blipFill>
        <p:spPr>
          <a:xfrm>
            <a:off x="3646190" y="2306687"/>
            <a:ext cx="7248525" cy="857250"/>
          </a:xfrm>
          <a:prstGeom prst="rect">
            <a:avLst/>
          </a:prstGeom>
        </p:spPr>
      </p:pic>
      <p:pic>
        <p:nvPicPr>
          <p:cNvPr id="11" name="图片 10">
            <a:extLst>
              <a:ext uri="{FF2B5EF4-FFF2-40B4-BE49-F238E27FC236}">
                <a16:creationId xmlns:a16="http://schemas.microsoft.com/office/drawing/2014/main" id="{E816C3DB-1301-41F2-DF60-7028431943F8}"/>
              </a:ext>
            </a:extLst>
          </p:cNvPr>
          <p:cNvPicPr>
            <a:picLocks noChangeAspect="1"/>
          </p:cNvPicPr>
          <p:nvPr/>
        </p:nvPicPr>
        <p:blipFill>
          <a:blip r:embed="rId4"/>
          <a:stretch>
            <a:fillRect/>
          </a:stretch>
        </p:blipFill>
        <p:spPr>
          <a:xfrm>
            <a:off x="855928" y="3130302"/>
            <a:ext cx="5372100" cy="495300"/>
          </a:xfrm>
          <a:prstGeom prst="rect">
            <a:avLst/>
          </a:prstGeom>
        </p:spPr>
      </p:pic>
      <p:sp>
        <p:nvSpPr>
          <p:cNvPr id="12" name="TextBox 2">
            <a:extLst>
              <a:ext uri="{FF2B5EF4-FFF2-40B4-BE49-F238E27FC236}">
                <a16:creationId xmlns:a16="http://schemas.microsoft.com/office/drawing/2014/main" id="{D1DD5EB8-0BC9-8E30-418F-3B90FD0EA155}"/>
              </a:ext>
            </a:extLst>
          </p:cNvPr>
          <p:cNvSpPr txBox="1"/>
          <p:nvPr/>
        </p:nvSpPr>
        <p:spPr>
          <a:xfrm>
            <a:off x="487051" y="3625602"/>
            <a:ext cx="11217898" cy="189199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要使上述损失函数达到最小，关键要解决以下两个问题：</a:t>
            </a: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、如何确定一系列的弱学习器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、如何确定合适的权重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α</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利用式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(7.1.6)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可知，只需求</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3" name="图片 12">
            <a:extLst>
              <a:ext uri="{FF2B5EF4-FFF2-40B4-BE49-F238E27FC236}">
                <a16:creationId xmlns:a16="http://schemas.microsoft.com/office/drawing/2014/main" id="{C93AD04B-AE66-64B3-A0C5-01BE3A8F5158}"/>
              </a:ext>
            </a:extLst>
          </p:cNvPr>
          <p:cNvPicPr>
            <a:picLocks noChangeAspect="1"/>
          </p:cNvPicPr>
          <p:nvPr/>
        </p:nvPicPr>
        <p:blipFill>
          <a:blip r:embed="rId5"/>
          <a:stretch>
            <a:fillRect/>
          </a:stretch>
        </p:blipFill>
        <p:spPr>
          <a:xfrm>
            <a:off x="3517602" y="5494579"/>
            <a:ext cx="7505700" cy="828675"/>
          </a:xfrm>
          <a:prstGeom prst="rect">
            <a:avLst/>
          </a:prstGeom>
        </p:spPr>
      </p:pic>
    </p:spTree>
    <p:extLst>
      <p:ext uri="{BB962C8B-B14F-4D97-AF65-F5344CB8AC3E}">
        <p14:creationId xmlns:p14="http://schemas.microsoft.com/office/powerpoint/2010/main" val="3392279738"/>
      </p:ext>
    </p:extLst>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3646190" y="89494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3.1</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损失函数最小化视域</a:t>
            </a:r>
          </a:p>
        </p:txBody>
      </p:sp>
      <p:sp>
        <p:nvSpPr>
          <p:cNvPr id="4" name="TextBox 2">
            <a:extLst>
              <a:ext uri="{FF2B5EF4-FFF2-40B4-BE49-F238E27FC236}">
                <a16:creationId xmlns:a16="http://schemas.microsoft.com/office/drawing/2014/main" id="{814E6FE6-E34A-A9E5-DE30-9097EFF1F6D4}"/>
              </a:ext>
            </a:extLst>
          </p:cNvPr>
          <p:cNvSpPr txBox="1"/>
          <p:nvPr/>
        </p:nvSpPr>
        <p:spPr>
          <a:xfrm>
            <a:off x="487051" y="1845022"/>
            <a:ext cx="11217898"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在分布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下关于权重</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α</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和学习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的最小值。</a:t>
            </a:r>
          </a:p>
        </p:txBody>
      </p:sp>
      <p:sp>
        <p:nvSpPr>
          <p:cNvPr id="3" name="文本框 2">
            <a:extLst>
              <a:ext uri="{FF2B5EF4-FFF2-40B4-BE49-F238E27FC236}">
                <a16:creationId xmlns:a16="http://schemas.microsoft.com/office/drawing/2014/main" id="{E8FBB211-3080-DB85-BBA8-2B8B1E6BBFF8}"/>
              </a:ext>
            </a:extLst>
          </p:cNvPr>
          <p:cNvSpPr txBox="1"/>
          <p:nvPr/>
        </p:nvSpPr>
        <p:spPr>
          <a:xfrm>
            <a:off x="487051" y="1383357"/>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指数损失函数</a:t>
            </a:r>
          </a:p>
        </p:txBody>
      </p:sp>
      <p:pic>
        <p:nvPicPr>
          <p:cNvPr id="6" name="图片 5">
            <a:extLst>
              <a:ext uri="{FF2B5EF4-FFF2-40B4-BE49-F238E27FC236}">
                <a16:creationId xmlns:a16="http://schemas.microsoft.com/office/drawing/2014/main" id="{0111AC0D-06AC-3E8A-F9E4-AB7C1DDF4470}"/>
              </a:ext>
            </a:extLst>
          </p:cNvPr>
          <p:cNvPicPr>
            <a:picLocks noChangeAspect="1"/>
          </p:cNvPicPr>
          <p:nvPr/>
        </p:nvPicPr>
        <p:blipFill rotWithShape="1">
          <a:blip r:embed="rId2"/>
          <a:srcRect t="6682"/>
          <a:stretch/>
        </p:blipFill>
        <p:spPr>
          <a:xfrm>
            <a:off x="1666875" y="2352020"/>
            <a:ext cx="8858250" cy="2417697"/>
          </a:xfrm>
          <a:prstGeom prst="rect">
            <a:avLst/>
          </a:prstGeom>
        </p:spPr>
      </p:pic>
      <p:sp>
        <p:nvSpPr>
          <p:cNvPr id="8" name="TextBox 2">
            <a:extLst>
              <a:ext uri="{FF2B5EF4-FFF2-40B4-BE49-F238E27FC236}">
                <a16:creationId xmlns:a16="http://schemas.microsoft.com/office/drawing/2014/main" id="{ABA3A18A-2D49-FCA3-7179-47D02C303B8C}"/>
              </a:ext>
            </a:extLst>
          </p:cNvPr>
          <p:cNvSpPr txBox="1"/>
          <p:nvPr/>
        </p:nvSpPr>
        <p:spPr>
          <a:xfrm>
            <a:off x="487050" y="4516218"/>
            <a:ext cx="11588409"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                                               。为得最优</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α</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，将指数损失函数求导令其为零，则</a:t>
            </a:r>
          </a:p>
        </p:txBody>
      </p:sp>
      <p:pic>
        <p:nvPicPr>
          <p:cNvPr id="9" name="图片 8">
            <a:extLst>
              <a:ext uri="{FF2B5EF4-FFF2-40B4-BE49-F238E27FC236}">
                <a16:creationId xmlns:a16="http://schemas.microsoft.com/office/drawing/2014/main" id="{046A63EB-04DC-5684-2129-AFDB7ACA0B89}"/>
              </a:ext>
            </a:extLst>
          </p:cNvPr>
          <p:cNvPicPr>
            <a:picLocks noChangeAspect="1"/>
          </p:cNvPicPr>
          <p:nvPr/>
        </p:nvPicPr>
        <p:blipFill>
          <a:blip r:embed="rId3"/>
          <a:stretch>
            <a:fillRect/>
          </a:stretch>
        </p:blipFill>
        <p:spPr>
          <a:xfrm>
            <a:off x="1538287" y="4623166"/>
            <a:ext cx="3629025" cy="400050"/>
          </a:xfrm>
          <a:prstGeom prst="rect">
            <a:avLst/>
          </a:prstGeom>
        </p:spPr>
      </p:pic>
      <p:pic>
        <p:nvPicPr>
          <p:cNvPr id="10" name="图片 9">
            <a:extLst>
              <a:ext uri="{FF2B5EF4-FFF2-40B4-BE49-F238E27FC236}">
                <a16:creationId xmlns:a16="http://schemas.microsoft.com/office/drawing/2014/main" id="{5E55BF58-E7A7-4985-A3E3-712F8C96C4BE}"/>
              </a:ext>
            </a:extLst>
          </p:cNvPr>
          <p:cNvPicPr>
            <a:picLocks noChangeAspect="1"/>
          </p:cNvPicPr>
          <p:nvPr/>
        </p:nvPicPr>
        <p:blipFill>
          <a:blip r:embed="rId4"/>
          <a:stretch>
            <a:fillRect/>
          </a:stretch>
        </p:blipFill>
        <p:spPr>
          <a:xfrm>
            <a:off x="1971675" y="5130164"/>
            <a:ext cx="8553450" cy="933450"/>
          </a:xfrm>
          <a:prstGeom prst="rect">
            <a:avLst/>
          </a:prstGeom>
        </p:spPr>
      </p:pic>
    </p:spTree>
    <p:extLst>
      <p:ext uri="{BB962C8B-B14F-4D97-AF65-F5344CB8AC3E}">
        <p14:creationId xmlns:p14="http://schemas.microsoft.com/office/powerpoint/2010/main" val="154402505"/>
      </p:ext>
    </p:extLst>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3646190" y="89494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3.1</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损失函数最小化视域</a:t>
            </a:r>
          </a:p>
        </p:txBody>
      </p:sp>
      <p:sp>
        <p:nvSpPr>
          <p:cNvPr id="4" name="TextBox 2">
            <a:extLst>
              <a:ext uri="{FF2B5EF4-FFF2-40B4-BE49-F238E27FC236}">
                <a16:creationId xmlns:a16="http://schemas.microsoft.com/office/drawing/2014/main" id="{814E6FE6-E34A-A9E5-DE30-9097EFF1F6D4}"/>
              </a:ext>
            </a:extLst>
          </p:cNvPr>
          <p:cNvSpPr txBox="1"/>
          <p:nvPr/>
        </p:nvSpPr>
        <p:spPr>
          <a:xfrm>
            <a:off x="487051" y="1845022"/>
            <a:ext cx="11217898" cy="506998"/>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解得</a:t>
            </a:r>
          </a:p>
        </p:txBody>
      </p:sp>
      <p:sp>
        <p:nvSpPr>
          <p:cNvPr id="3" name="文本框 2">
            <a:extLst>
              <a:ext uri="{FF2B5EF4-FFF2-40B4-BE49-F238E27FC236}">
                <a16:creationId xmlns:a16="http://schemas.microsoft.com/office/drawing/2014/main" id="{E8FBB211-3080-DB85-BBA8-2B8B1E6BBFF8}"/>
              </a:ext>
            </a:extLst>
          </p:cNvPr>
          <p:cNvSpPr txBox="1"/>
          <p:nvPr/>
        </p:nvSpPr>
        <p:spPr>
          <a:xfrm>
            <a:off x="487051" y="1383357"/>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指数损失函数</a:t>
            </a:r>
          </a:p>
        </p:txBody>
      </p:sp>
      <p:sp>
        <p:nvSpPr>
          <p:cNvPr id="8" name="TextBox 2">
            <a:extLst>
              <a:ext uri="{FF2B5EF4-FFF2-40B4-BE49-F238E27FC236}">
                <a16:creationId xmlns:a16="http://schemas.microsoft.com/office/drawing/2014/main" id="{ABA3A18A-2D49-FCA3-7179-47D02C303B8C}"/>
              </a:ext>
            </a:extLst>
          </p:cNvPr>
          <p:cNvSpPr txBox="1"/>
          <p:nvPr/>
        </p:nvSpPr>
        <p:spPr>
          <a:xfrm>
            <a:off x="454196" y="2898945"/>
            <a:ext cx="11250754" cy="1430328"/>
          </a:xfrm>
          <a:prstGeom prst="rect">
            <a:avLst/>
          </a:prstGeom>
          <a:noFill/>
        </p:spPr>
        <p:txBody>
          <a:bodyPr wrap="square" rtlCol="0">
            <a:spAutoFit/>
          </a:bodyPr>
          <a:lstStyle/>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这正是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算法中计算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α</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的方法。下面讨论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的选取。</a:t>
            </a: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假设已获得了一系列弱学习器并知其权重，则组合形成         。关于</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的理想选择就是纠正          的错误，最小化指数损失函数</a:t>
            </a:r>
          </a:p>
        </p:txBody>
      </p:sp>
      <p:pic>
        <p:nvPicPr>
          <p:cNvPr id="5" name="图片 4">
            <a:extLst>
              <a:ext uri="{FF2B5EF4-FFF2-40B4-BE49-F238E27FC236}">
                <a16:creationId xmlns:a16="http://schemas.microsoft.com/office/drawing/2014/main" id="{FE858A3B-BA8E-6AF3-8844-E2BE120E32B6}"/>
              </a:ext>
            </a:extLst>
          </p:cNvPr>
          <p:cNvPicPr>
            <a:picLocks noChangeAspect="1"/>
          </p:cNvPicPr>
          <p:nvPr/>
        </p:nvPicPr>
        <p:blipFill>
          <a:blip r:embed="rId2"/>
          <a:stretch>
            <a:fillRect/>
          </a:stretch>
        </p:blipFill>
        <p:spPr>
          <a:xfrm>
            <a:off x="4213412" y="1849487"/>
            <a:ext cx="6858000" cy="914400"/>
          </a:xfrm>
          <a:prstGeom prst="rect">
            <a:avLst/>
          </a:prstGeom>
        </p:spPr>
      </p:pic>
      <p:pic>
        <p:nvPicPr>
          <p:cNvPr id="7" name="图片 6">
            <a:extLst>
              <a:ext uri="{FF2B5EF4-FFF2-40B4-BE49-F238E27FC236}">
                <a16:creationId xmlns:a16="http://schemas.microsoft.com/office/drawing/2014/main" id="{C625CFA7-5C6C-FC77-6F46-50E5D0C18E8D}"/>
              </a:ext>
            </a:extLst>
          </p:cNvPr>
          <p:cNvPicPr>
            <a:picLocks noChangeAspect="1"/>
          </p:cNvPicPr>
          <p:nvPr/>
        </p:nvPicPr>
        <p:blipFill>
          <a:blip r:embed="rId3"/>
          <a:stretch>
            <a:fillRect/>
          </a:stretch>
        </p:blipFill>
        <p:spPr>
          <a:xfrm>
            <a:off x="8241646" y="3405943"/>
            <a:ext cx="657225" cy="457200"/>
          </a:xfrm>
          <a:prstGeom prst="rect">
            <a:avLst/>
          </a:prstGeom>
        </p:spPr>
      </p:pic>
      <p:pic>
        <p:nvPicPr>
          <p:cNvPr id="11" name="图片 10">
            <a:extLst>
              <a:ext uri="{FF2B5EF4-FFF2-40B4-BE49-F238E27FC236}">
                <a16:creationId xmlns:a16="http://schemas.microsoft.com/office/drawing/2014/main" id="{15568DAA-1752-BA64-BF58-8B5B5768DC82}"/>
              </a:ext>
            </a:extLst>
          </p:cNvPr>
          <p:cNvPicPr>
            <a:picLocks noChangeAspect="1"/>
          </p:cNvPicPr>
          <p:nvPr/>
        </p:nvPicPr>
        <p:blipFill>
          <a:blip r:embed="rId3"/>
          <a:stretch>
            <a:fillRect/>
          </a:stretch>
        </p:blipFill>
        <p:spPr>
          <a:xfrm>
            <a:off x="2168058" y="3863143"/>
            <a:ext cx="657225" cy="457200"/>
          </a:xfrm>
          <a:prstGeom prst="rect">
            <a:avLst/>
          </a:prstGeom>
        </p:spPr>
      </p:pic>
      <p:pic>
        <p:nvPicPr>
          <p:cNvPr id="12" name="图片 11">
            <a:extLst>
              <a:ext uri="{FF2B5EF4-FFF2-40B4-BE49-F238E27FC236}">
                <a16:creationId xmlns:a16="http://schemas.microsoft.com/office/drawing/2014/main" id="{79E05AAD-0279-9847-5F89-EFF48A3E01FC}"/>
              </a:ext>
            </a:extLst>
          </p:cNvPr>
          <p:cNvPicPr>
            <a:picLocks noChangeAspect="1"/>
          </p:cNvPicPr>
          <p:nvPr/>
        </p:nvPicPr>
        <p:blipFill>
          <a:blip r:embed="rId4"/>
          <a:stretch>
            <a:fillRect/>
          </a:stretch>
        </p:blipFill>
        <p:spPr>
          <a:xfrm>
            <a:off x="3746687" y="4266555"/>
            <a:ext cx="7324725" cy="1847850"/>
          </a:xfrm>
          <a:prstGeom prst="rect">
            <a:avLst/>
          </a:prstGeom>
        </p:spPr>
      </p:pic>
    </p:spTree>
    <p:extLst>
      <p:ext uri="{BB962C8B-B14F-4D97-AF65-F5344CB8AC3E}">
        <p14:creationId xmlns:p14="http://schemas.microsoft.com/office/powerpoint/2010/main" val="112852311"/>
      </p:ext>
    </p:extLst>
  </p:cSld>
  <p:clrMapOvr>
    <a:masterClrMapping/>
  </p:clrMapOvr>
  <p:transition spd="slow">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3646190" y="89494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3.1</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损失函数最小化视域</a:t>
            </a:r>
          </a:p>
        </p:txBody>
      </p:sp>
      <p:sp>
        <p:nvSpPr>
          <p:cNvPr id="3" name="文本框 2">
            <a:extLst>
              <a:ext uri="{FF2B5EF4-FFF2-40B4-BE49-F238E27FC236}">
                <a16:creationId xmlns:a16="http://schemas.microsoft.com/office/drawing/2014/main" id="{E8FBB211-3080-DB85-BBA8-2B8B1E6BBFF8}"/>
              </a:ext>
            </a:extLst>
          </p:cNvPr>
          <p:cNvSpPr txBox="1"/>
          <p:nvPr/>
        </p:nvSpPr>
        <p:spPr>
          <a:xfrm>
            <a:off x="487051" y="1383357"/>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指数损失函数</a:t>
            </a:r>
          </a:p>
        </p:txBody>
      </p:sp>
      <p:sp>
        <p:nvSpPr>
          <p:cNvPr id="8" name="TextBox 2">
            <a:extLst>
              <a:ext uri="{FF2B5EF4-FFF2-40B4-BE49-F238E27FC236}">
                <a16:creationId xmlns:a16="http://schemas.microsoft.com/office/drawing/2014/main" id="{ABA3A18A-2D49-FCA3-7179-47D02C303B8C}"/>
              </a:ext>
            </a:extLst>
          </p:cNvPr>
          <p:cNvSpPr txBox="1"/>
          <p:nvPr/>
        </p:nvSpPr>
        <p:spPr>
          <a:xfrm>
            <a:off x="470623" y="1854607"/>
            <a:ext cx="1125075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假设对        利用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Taylor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展式，则</a:t>
            </a:r>
          </a:p>
        </p:txBody>
      </p:sp>
      <p:pic>
        <p:nvPicPr>
          <p:cNvPr id="6" name="图片 5">
            <a:extLst>
              <a:ext uri="{FF2B5EF4-FFF2-40B4-BE49-F238E27FC236}">
                <a16:creationId xmlns:a16="http://schemas.microsoft.com/office/drawing/2014/main" id="{A9228522-A808-EC04-7546-E9CA2587EAD8}"/>
              </a:ext>
            </a:extLst>
          </p:cNvPr>
          <p:cNvPicPr>
            <a:picLocks noChangeAspect="1"/>
          </p:cNvPicPr>
          <p:nvPr/>
        </p:nvPicPr>
        <p:blipFill>
          <a:blip r:embed="rId2"/>
          <a:stretch>
            <a:fillRect/>
          </a:stretch>
        </p:blipFill>
        <p:spPr>
          <a:xfrm>
            <a:off x="2253505" y="2371190"/>
            <a:ext cx="8686800" cy="2362200"/>
          </a:xfrm>
          <a:prstGeom prst="rect">
            <a:avLst/>
          </a:prstGeom>
        </p:spPr>
      </p:pic>
      <p:pic>
        <p:nvPicPr>
          <p:cNvPr id="9" name="图片 8">
            <a:extLst>
              <a:ext uri="{FF2B5EF4-FFF2-40B4-BE49-F238E27FC236}">
                <a16:creationId xmlns:a16="http://schemas.microsoft.com/office/drawing/2014/main" id="{991C5911-3461-C7FC-7C17-DD1B286FB221}"/>
              </a:ext>
            </a:extLst>
          </p:cNvPr>
          <p:cNvPicPr>
            <a:picLocks noChangeAspect="1"/>
          </p:cNvPicPr>
          <p:nvPr/>
        </p:nvPicPr>
        <p:blipFill>
          <a:blip r:embed="rId3"/>
          <a:stretch>
            <a:fillRect/>
          </a:stretch>
        </p:blipFill>
        <p:spPr>
          <a:xfrm>
            <a:off x="1847009" y="1828609"/>
            <a:ext cx="1209675" cy="504825"/>
          </a:xfrm>
          <a:prstGeom prst="rect">
            <a:avLst/>
          </a:prstGeom>
        </p:spPr>
      </p:pic>
    </p:spTree>
    <p:extLst>
      <p:ext uri="{BB962C8B-B14F-4D97-AF65-F5344CB8AC3E}">
        <p14:creationId xmlns:p14="http://schemas.microsoft.com/office/powerpoint/2010/main" val="3806411375"/>
      </p:ext>
    </p:extLst>
  </p:cSld>
  <p:clrMapOvr>
    <a:masterClrMapping/>
  </p:clrMapOvr>
  <p:transition spd="slow">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3646190" y="89494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3.1</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损失函数最小化视域</a:t>
            </a:r>
          </a:p>
        </p:txBody>
      </p:sp>
      <p:sp>
        <p:nvSpPr>
          <p:cNvPr id="3" name="文本框 2">
            <a:extLst>
              <a:ext uri="{FF2B5EF4-FFF2-40B4-BE49-F238E27FC236}">
                <a16:creationId xmlns:a16="http://schemas.microsoft.com/office/drawing/2014/main" id="{E8FBB211-3080-DB85-BBA8-2B8B1E6BBFF8}"/>
              </a:ext>
            </a:extLst>
          </p:cNvPr>
          <p:cNvSpPr txBox="1"/>
          <p:nvPr/>
        </p:nvSpPr>
        <p:spPr>
          <a:xfrm>
            <a:off x="487051" y="1383357"/>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指数损失函数</a:t>
            </a:r>
          </a:p>
        </p:txBody>
      </p:sp>
      <p:sp>
        <p:nvSpPr>
          <p:cNvPr id="8" name="TextBox 2">
            <a:extLst>
              <a:ext uri="{FF2B5EF4-FFF2-40B4-BE49-F238E27FC236}">
                <a16:creationId xmlns:a16="http://schemas.microsoft.com/office/drawing/2014/main" id="{ABA3A18A-2D49-FCA3-7179-47D02C303B8C}"/>
              </a:ext>
            </a:extLst>
          </p:cNvPr>
          <p:cNvSpPr txBox="1"/>
          <p:nvPr/>
        </p:nvSpPr>
        <p:spPr>
          <a:xfrm>
            <a:off x="470623" y="1854607"/>
            <a:ext cx="1125075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因此，</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的理想选择为</a:t>
            </a:r>
          </a:p>
        </p:txBody>
      </p:sp>
      <p:pic>
        <p:nvPicPr>
          <p:cNvPr id="4" name="图片 3">
            <a:extLst>
              <a:ext uri="{FF2B5EF4-FFF2-40B4-BE49-F238E27FC236}">
                <a16:creationId xmlns:a16="http://schemas.microsoft.com/office/drawing/2014/main" id="{47EF346D-DBCE-1D49-6309-F0846A86C8B7}"/>
              </a:ext>
            </a:extLst>
          </p:cNvPr>
          <p:cNvPicPr>
            <a:picLocks noChangeAspect="1"/>
          </p:cNvPicPr>
          <p:nvPr/>
        </p:nvPicPr>
        <p:blipFill>
          <a:blip r:embed="rId2"/>
          <a:stretch>
            <a:fillRect/>
          </a:stretch>
        </p:blipFill>
        <p:spPr>
          <a:xfrm>
            <a:off x="1789578" y="2333434"/>
            <a:ext cx="8896350" cy="3105150"/>
          </a:xfrm>
          <a:prstGeom prst="rect">
            <a:avLst/>
          </a:prstGeom>
        </p:spPr>
      </p:pic>
    </p:spTree>
    <p:extLst>
      <p:ext uri="{BB962C8B-B14F-4D97-AF65-F5344CB8AC3E}">
        <p14:creationId xmlns:p14="http://schemas.microsoft.com/office/powerpoint/2010/main" val="4201405601"/>
      </p:ext>
    </p:extLst>
  </p:cSld>
  <p:clrMapOvr>
    <a:masterClrMapping/>
  </p:clrMapOvr>
  <p:transition spd="slow">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3646190" y="89494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3.1</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损失函数最小化视域</a:t>
            </a:r>
          </a:p>
        </p:txBody>
      </p:sp>
      <p:sp>
        <p:nvSpPr>
          <p:cNvPr id="3" name="文本框 2">
            <a:extLst>
              <a:ext uri="{FF2B5EF4-FFF2-40B4-BE49-F238E27FC236}">
                <a16:creationId xmlns:a16="http://schemas.microsoft.com/office/drawing/2014/main" id="{E8FBB211-3080-DB85-BBA8-2B8B1E6BBFF8}"/>
              </a:ext>
            </a:extLst>
          </p:cNvPr>
          <p:cNvSpPr txBox="1"/>
          <p:nvPr/>
        </p:nvSpPr>
        <p:spPr>
          <a:xfrm>
            <a:off x="487051" y="1383357"/>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指数损失函数</a:t>
            </a:r>
          </a:p>
        </p:txBody>
      </p:sp>
      <p:sp>
        <p:nvSpPr>
          <p:cNvPr id="8" name="TextBox 2">
            <a:extLst>
              <a:ext uri="{FF2B5EF4-FFF2-40B4-BE49-F238E27FC236}">
                <a16:creationId xmlns:a16="http://schemas.microsoft.com/office/drawing/2014/main" id="{ABA3A18A-2D49-FCA3-7179-47D02C303B8C}"/>
              </a:ext>
            </a:extLst>
          </p:cNvPr>
          <p:cNvSpPr txBox="1"/>
          <p:nvPr/>
        </p:nvSpPr>
        <p:spPr>
          <a:xfrm>
            <a:off x="470623" y="1854607"/>
            <a:ext cx="1125075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记</a:t>
            </a:r>
          </a:p>
        </p:txBody>
      </p:sp>
      <p:pic>
        <p:nvPicPr>
          <p:cNvPr id="5" name="图片 4">
            <a:extLst>
              <a:ext uri="{FF2B5EF4-FFF2-40B4-BE49-F238E27FC236}">
                <a16:creationId xmlns:a16="http://schemas.microsoft.com/office/drawing/2014/main" id="{E6AA26B1-AF5B-25AB-BE6E-F79E20B826C6}"/>
              </a:ext>
            </a:extLst>
          </p:cNvPr>
          <p:cNvPicPr>
            <a:picLocks noChangeAspect="1"/>
          </p:cNvPicPr>
          <p:nvPr/>
        </p:nvPicPr>
        <p:blipFill>
          <a:blip r:embed="rId2"/>
          <a:stretch>
            <a:fillRect/>
          </a:stretch>
        </p:blipFill>
        <p:spPr>
          <a:xfrm>
            <a:off x="3275759" y="1761530"/>
            <a:ext cx="7496175" cy="1200150"/>
          </a:xfrm>
          <a:prstGeom prst="rect">
            <a:avLst/>
          </a:prstGeom>
        </p:spPr>
      </p:pic>
      <p:sp>
        <p:nvSpPr>
          <p:cNvPr id="6" name="TextBox 2">
            <a:extLst>
              <a:ext uri="{FF2B5EF4-FFF2-40B4-BE49-F238E27FC236}">
                <a16:creationId xmlns:a16="http://schemas.microsoft.com/office/drawing/2014/main" id="{F3C5F7DC-4A49-2DB1-A667-0B26D26038C8}"/>
              </a:ext>
            </a:extLst>
          </p:cNvPr>
          <p:cNvSpPr txBox="1"/>
          <p:nvPr/>
        </p:nvSpPr>
        <p:spPr>
          <a:xfrm>
            <a:off x="487051" y="2922002"/>
            <a:ext cx="1125075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则利用期望的定义，可得</a:t>
            </a:r>
          </a:p>
        </p:txBody>
      </p:sp>
      <p:pic>
        <p:nvPicPr>
          <p:cNvPr id="7" name="图片 6">
            <a:extLst>
              <a:ext uri="{FF2B5EF4-FFF2-40B4-BE49-F238E27FC236}">
                <a16:creationId xmlns:a16="http://schemas.microsoft.com/office/drawing/2014/main" id="{5766C58E-CC4F-AD3F-0695-5BE59DF14103}"/>
              </a:ext>
            </a:extLst>
          </p:cNvPr>
          <p:cNvPicPr>
            <a:picLocks noChangeAspect="1"/>
          </p:cNvPicPr>
          <p:nvPr/>
        </p:nvPicPr>
        <p:blipFill>
          <a:blip r:embed="rId3"/>
          <a:stretch>
            <a:fillRect/>
          </a:stretch>
        </p:blipFill>
        <p:spPr>
          <a:xfrm>
            <a:off x="1971675" y="3429000"/>
            <a:ext cx="8705850" cy="1695450"/>
          </a:xfrm>
          <a:prstGeom prst="rect">
            <a:avLst/>
          </a:prstGeom>
        </p:spPr>
      </p:pic>
    </p:spTree>
    <p:extLst>
      <p:ext uri="{BB962C8B-B14F-4D97-AF65-F5344CB8AC3E}">
        <p14:creationId xmlns:p14="http://schemas.microsoft.com/office/powerpoint/2010/main" val="73832804"/>
      </p:ext>
    </p:extLst>
  </p:cSld>
  <p:clrMapOvr>
    <a:masterClrMapping/>
  </p:clrMapOvr>
  <p:transition spd="slow">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3646190" y="89494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3.1</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损失函数最小化视域</a:t>
            </a:r>
          </a:p>
        </p:txBody>
      </p:sp>
      <p:sp>
        <p:nvSpPr>
          <p:cNvPr id="3" name="文本框 2">
            <a:extLst>
              <a:ext uri="{FF2B5EF4-FFF2-40B4-BE49-F238E27FC236}">
                <a16:creationId xmlns:a16="http://schemas.microsoft.com/office/drawing/2014/main" id="{E8FBB211-3080-DB85-BBA8-2B8B1E6BBFF8}"/>
              </a:ext>
            </a:extLst>
          </p:cNvPr>
          <p:cNvSpPr txBox="1"/>
          <p:nvPr/>
        </p:nvSpPr>
        <p:spPr>
          <a:xfrm>
            <a:off x="487051" y="1383357"/>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指数损失函数</a:t>
            </a:r>
          </a:p>
        </p:txBody>
      </p:sp>
      <p:sp>
        <p:nvSpPr>
          <p:cNvPr id="8" name="TextBox 2">
            <a:extLst>
              <a:ext uri="{FF2B5EF4-FFF2-40B4-BE49-F238E27FC236}">
                <a16:creationId xmlns:a16="http://schemas.microsoft.com/office/drawing/2014/main" id="{ABA3A18A-2D49-FCA3-7179-47D02C303B8C}"/>
              </a:ext>
            </a:extLst>
          </p:cNvPr>
          <p:cNvSpPr txBox="1"/>
          <p:nvPr/>
        </p:nvSpPr>
        <p:spPr>
          <a:xfrm>
            <a:off x="470623" y="1854607"/>
            <a:ext cx="1125075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又由于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，因而 </a:t>
            </a:r>
            <a:r>
              <a:rPr lang="en-US" altLang="zh-CN" sz="2400" i="1"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满足</a:t>
            </a:r>
          </a:p>
        </p:txBody>
      </p:sp>
      <p:sp>
        <p:nvSpPr>
          <p:cNvPr id="6" name="TextBox 2">
            <a:extLst>
              <a:ext uri="{FF2B5EF4-FFF2-40B4-BE49-F238E27FC236}">
                <a16:creationId xmlns:a16="http://schemas.microsoft.com/office/drawing/2014/main" id="{F3C5F7DC-4A49-2DB1-A667-0B26D26038C8}"/>
              </a:ext>
            </a:extLst>
          </p:cNvPr>
          <p:cNvSpPr txBox="1"/>
          <p:nvPr/>
        </p:nvSpPr>
        <p:spPr>
          <a:xfrm>
            <a:off x="465580" y="2749810"/>
            <a:ext cx="1125075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通过式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(7.3.11)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，可得</a:t>
            </a:r>
          </a:p>
        </p:txBody>
      </p:sp>
      <p:pic>
        <p:nvPicPr>
          <p:cNvPr id="4" name="图片 3">
            <a:extLst>
              <a:ext uri="{FF2B5EF4-FFF2-40B4-BE49-F238E27FC236}">
                <a16:creationId xmlns:a16="http://schemas.microsoft.com/office/drawing/2014/main" id="{B0753FC6-818A-37F9-D547-6E3A383393C5}"/>
              </a:ext>
            </a:extLst>
          </p:cNvPr>
          <p:cNvPicPr>
            <a:picLocks noChangeAspect="1"/>
          </p:cNvPicPr>
          <p:nvPr/>
        </p:nvPicPr>
        <p:blipFill>
          <a:blip r:embed="rId2"/>
          <a:stretch>
            <a:fillRect/>
          </a:stretch>
        </p:blipFill>
        <p:spPr>
          <a:xfrm>
            <a:off x="1923209" y="1941724"/>
            <a:ext cx="3800475" cy="381000"/>
          </a:xfrm>
          <a:prstGeom prst="rect">
            <a:avLst/>
          </a:prstGeom>
        </p:spPr>
      </p:pic>
      <p:pic>
        <p:nvPicPr>
          <p:cNvPr id="9" name="图片 8">
            <a:extLst>
              <a:ext uri="{FF2B5EF4-FFF2-40B4-BE49-F238E27FC236}">
                <a16:creationId xmlns:a16="http://schemas.microsoft.com/office/drawing/2014/main" id="{E6A713A1-38A0-419B-DB22-311AED37986F}"/>
              </a:ext>
            </a:extLst>
          </p:cNvPr>
          <p:cNvPicPr>
            <a:picLocks noChangeAspect="1"/>
          </p:cNvPicPr>
          <p:nvPr/>
        </p:nvPicPr>
        <p:blipFill>
          <a:blip r:embed="rId3"/>
          <a:stretch>
            <a:fillRect/>
          </a:stretch>
        </p:blipFill>
        <p:spPr>
          <a:xfrm>
            <a:off x="3211325" y="2376618"/>
            <a:ext cx="7705725" cy="523875"/>
          </a:xfrm>
          <a:prstGeom prst="rect">
            <a:avLst/>
          </a:prstGeom>
        </p:spPr>
      </p:pic>
      <p:pic>
        <p:nvPicPr>
          <p:cNvPr id="10" name="图片 9">
            <a:extLst>
              <a:ext uri="{FF2B5EF4-FFF2-40B4-BE49-F238E27FC236}">
                <a16:creationId xmlns:a16="http://schemas.microsoft.com/office/drawing/2014/main" id="{B44547E4-6277-D968-0790-FA4286F1EF61}"/>
              </a:ext>
            </a:extLst>
          </p:cNvPr>
          <p:cNvPicPr>
            <a:picLocks noChangeAspect="1"/>
          </p:cNvPicPr>
          <p:nvPr/>
        </p:nvPicPr>
        <p:blipFill>
          <a:blip r:embed="rId4"/>
          <a:stretch>
            <a:fillRect/>
          </a:stretch>
        </p:blipFill>
        <p:spPr>
          <a:xfrm>
            <a:off x="2443442" y="3194920"/>
            <a:ext cx="8515350" cy="2962275"/>
          </a:xfrm>
          <a:prstGeom prst="rect">
            <a:avLst/>
          </a:prstGeom>
        </p:spPr>
      </p:pic>
      <p:sp>
        <p:nvSpPr>
          <p:cNvPr id="12" name="文本框 11">
            <a:extLst>
              <a:ext uri="{FF2B5EF4-FFF2-40B4-BE49-F238E27FC236}">
                <a16:creationId xmlns:a16="http://schemas.microsoft.com/office/drawing/2014/main" id="{F872EF4D-AE2C-8E70-9EB8-E1A21652FF0F}"/>
              </a:ext>
            </a:extLst>
          </p:cNvPr>
          <p:cNvSpPr txBox="1"/>
          <p:nvPr/>
        </p:nvSpPr>
        <p:spPr>
          <a:xfrm>
            <a:off x="593708" y="5926362"/>
            <a:ext cx="6104964" cy="461665"/>
          </a:xfrm>
          <a:prstGeom prst="rect">
            <a:avLst/>
          </a:prstGeom>
          <a:noFill/>
        </p:spPr>
        <p:txBody>
          <a:bodyPr wrap="square">
            <a:spAutoFit/>
          </a:body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这恰好是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算法更新分布的方法。 </a:t>
            </a:r>
          </a:p>
        </p:txBody>
      </p:sp>
    </p:spTree>
    <p:extLst>
      <p:ext uri="{BB962C8B-B14F-4D97-AF65-F5344CB8AC3E}">
        <p14:creationId xmlns:p14="http://schemas.microsoft.com/office/powerpoint/2010/main" val="704629330"/>
      </p:ext>
    </p:extLst>
  </p:cSld>
  <p:clrMapOvr>
    <a:masterClrMapping/>
  </p:clrMapOvr>
  <p:transition spd="slow">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3646190" y="89494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3.1</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损失函数最小化视域</a:t>
            </a:r>
          </a:p>
        </p:txBody>
      </p:sp>
      <p:sp>
        <p:nvSpPr>
          <p:cNvPr id="3" name="文本框 2">
            <a:extLst>
              <a:ext uri="{FF2B5EF4-FFF2-40B4-BE49-F238E27FC236}">
                <a16:creationId xmlns:a16="http://schemas.microsoft.com/office/drawing/2014/main" id="{E8FBB211-3080-DB85-BBA8-2B8B1E6BBFF8}"/>
              </a:ext>
            </a:extLst>
          </p:cNvPr>
          <p:cNvSpPr txBox="1"/>
          <p:nvPr/>
        </p:nvSpPr>
        <p:spPr>
          <a:xfrm>
            <a:off x="487051" y="1383357"/>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指数损失函数</a:t>
            </a:r>
          </a:p>
        </p:txBody>
      </p:sp>
      <p:sp>
        <p:nvSpPr>
          <p:cNvPr id="8" name="TextBox 2">
            <a:extLst>
              <a:ext uri="{FF2B5EF4-FFF2-40B4-BE49-F238E27FC236}">
                <a16:creationId xmlns:a16="http://schemas.microsoft.com/office/drawing/2014/main" id="{ABA3A18A-2D49-FCA3-7179-47D02C303B8C}"/>
              </a:ext>
            </a:extLst>
          </p:cNvPr>
          <p:cNvSpPr txBox="1"/>
          <p:nvPr/>
        </p:nvSpPr>
        <p:spPr>
          <a:xfrm>
            <a:off x="470623" y="1854607"/>
            <a:ext cx="11250754" cy="4204036"/>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注 </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7.4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从优化损失函数的角度分析</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算法，有以下优点：</a:t>
            </a: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、帮助我们明朗化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算法的学习目标，有助于理解</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的理论原理及相关性质。</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、实现学习目标（损失函数最小化）与实现目标（数值方法）之间的“解耦”（</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decoupling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）。一方面可以修改目标函数以适应新的学习模型，另一方面可以引入快速实用的数值方法。从而可以建立其他类型的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算法。如优化任意可导函数的</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AnyBoost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；优化基于分类间隔损失函数的</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MarginBoost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 。</a:t>
            </a:r>
          </a:p>
          <a:p>
            <a:pPr lvl="1" algn="just">
              <a:lnSpc>
                <a:spcPts val="3600"/>
              </a:lnSpc>
              <a:spcAft>
                <a:spcPts val="0"/>
              </a:spcAft>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130520213"/>
      </p:ext>
    </p:extLst>
  </p:cSld>
  <p:clrMapOvr>
    <a:masterClrMapping/>
  </p:clrMapOvr>
  <p:transition spd="slow">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3646190" y="89494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3.1</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损失函数最小化视域</a:t>
            </a:r>
          </a:p>
        </p:txBody>
      </p:sp>
      <p:sp>
        <p:nvSpPr>
          <p:cNvPr id="3" name="文本框 2">
            <a:extLst>
              <a:ext uri="{FF2B5EF4-FFF2-40B4-BE49-F238E27FC236}">
                <a16:creationId xmlns:a16="http://schemas.microsoft.com/office/drawing/2014/main" id="{E8FBB211-3080-DB85-BBA8-2B8B1E6BBFF8}"/>
              </a:ext>
            </a:extLst>
          </p:cNvPr>
          <p:cNvSpPr txBox="1"/>
          <p:nvPr/>
        </p:nvSpPr>
        <p:spPr>
          <a:xfrm>
            <a:off x="487051" y="1383357"/>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Logistic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a:t>
            </a:r>
          </a:p>
        </p:txBody>
      </p:sp>
      <p:sp>
        <p:nvSpPr>
          <p:cNvPr id="8" name="TextBox 2">
            <a:extLst>
              <a:ext uri="{FF2B5EF4-FFF2-40B4-BE49-F238E27FC236}">
                <a16:creationId xmlns:a16="http://schemas.microsoft.com/office/drawing/2014/main" id="{ABA3A18A-2D49-FCA3-7179-47D02C303B8C}"/>
              </a:ext>
            </a:extLst>
          </p:cNvPr>
          <p:cNvSpPr txBox="1"/>
          <p:nvPr/>
        </p:nvSpPr>
        <p:spPr>
          <a:xfrm>
            <a:off x="470623" y="1854607"/>
            <a:ext cx="11250754" cy="3280706"/>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从对于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算法，如注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所言，可以根据需要使用不同的损失函数。</a:t>
            </a: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对于指数损失函数             ，其优点是性质好且容易处理。但如果预测错误，则          有              为负，从而                为指数增长。这意味着此时对扰动很敏感，即稳健性较差。</a:t>
            </a: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为此，在当代</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方法中，常用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Logistic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损失函数：</a:t>
            </a:r>
          </a:p>
          <a:p>
            <a:pPr lvl="1" algn="just">
              <a:lnSpc>
                <a:spcPts val="3600"/>
              </a:lnSpc>
              <a:spcAft>
                <a:spcPts val="0"/>
              </a:spcAft>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BEC5D6E4-A251-2B79-1ACD-85D446E4CDB4}"/>
              </a:ext>
            </a:extLst>
          </p:cNvPr>
          <p:cNvPicPr>
            <a:picLocks noChangeAspect="1"/>
          </p:cNvPicPr>
          <p:nvPr/>
        </p:nvPicPr>
        <p:blipFill>
          <a:blip r:embed="rId2"/>
          <a:stretch>
            <a:fillRect/>
          </a:stretch>
        </p:blipFill>
        <p:spPr>
          <a:xfrm>
            <a:off x="3320583" y="2333434"/>
            <a:ext cx="1247775" cy="476250"/>
          </a:xfrm>
          <a:prstGeom prst="rect">
            <a:avLst/>
          </a:prstGeom>
        </p:spPr>
      </p:pic>
      <p:pic>
        <p:nvPicPr>
          <p:cNvPr id="5" name="图片 4">
            <a:extLst>
              <a:ext uri="{FF2B5EF4-FFF2-40B4-BE49-F238E27FC236}">
                <a16:creationId xmlns:a16="http://schemas.microsoft.com/office/drawing/2014/main" id="{82F7C9F3-5DA5-91B0-816A-A306B7031B28}"/>
              </a:ext>
            </a:extLst>
          </p:cNvPr>
          <p:cNvPicPr>
            <a:picLocks noChangeAspect="1"/>
          </p:cNvPicPr>
          <p:nvPr/>
        </p:nvPicPr>
        <p:blipFill>
          <a:blip r:embed="rId2"/>
          <a:stretch>
            <a:fillRect/>
          </a:stretch>
        </p:blipFill>
        <p:spPr>
          <a:xfrm>
            <a:off x="3944470" y="2814446"/>
            <a:ext cx="1247775" cy="476250"/>
          </a:xfrm>
          <a:prstGeom prst="rect">
            <a:avLst/>
          </a:prstGeom>
        </p:spPr>
      </p:pic>
      <p:pic>
        <p:nvPicPr>
          <p:cNvPr id="6" name="图片 5">
            <a:extLst>
              <a:ext uri="{FF2B5EF4-FFF2-40B4-BE49-F238E27FC236}">
                <a16:creationId xmlns:a16="http://schemas.microsoft.com/office/drawing/2014/main" id="{088278A9-1F9A-60AC-AE58-ED168568334E}"/>
              </a:ext>
            </a:extLst>
          </p:cNvPr>
          <p:cNvPicPr>
            <a:picLocks noChangeAspect="1"/>
          </p:cNvPicPr>
          <p:nvPr/>
        </p:nvPicPr>
        <p:blipFill>
          <a:blip r:embed="rId3"/>
          <a:stretch>
            <a:fillRect/>
          </a:stretch>
        </p:blipFill>
        <p:spPr>
          <a:xfrm>
            <a:off x="1203080" y="2809684"/>
            <a:ext cx="1143000" cy="485775"/>
          </a:xfrm>
          <a:prstGeom prst="rect">
            <a:avLst/>
          </a:prstGeom>
        </p:spPr>
      </p:pic>
      <p:pic>
        <p:nvPicPr>
          <p:cNvPr id="7" name="图片 6">
            <a:extLst>
              <a:ext uri="{FF2B5EF4-FFF2-40B4-BE49-F238E27FC236}">
                <a16:creationId xmlns:a16="http://schemas.microsoft.com/office/drawing/2014/main" id="{6A984681-5ED7-B767-D9DE-908A2E979407}"/>
              </a:ext>
            </a:extLst>
          </p:cNvPr>
          <p:cNvPicPr>
            <a:picLocks noChangeAspect="1"/>
          </p:cNvPicPr>
          <p:nvPr/>
        </p:nvPicPr>
        <p:blipFill>
          <a:blip r:embed="rId4"/>
          <a:stretch>
            <a:fillRect/>
          </a:stretch>
        </p:blipFill>
        <p:spPr>
          <a:xfrm>
            <a:off x="3295369" y="4098272"/>
            <a:ext cx="7962900" cy="866775"/>
          </a:xfrm>
          <a:prstGeom prst="rect">
            <a:avLst/>
          </a:prstGeom>
        </p:spPr>
      </p:pic>
      <p:sp>
        <p:nvSpPr>
          <p:cNvPr id="9" name="TextBox 2">
            <a:extLst>
              <a:ext uri="{FF2B5EF4-FFF2-40B4-BE49-F238E27FC236}">
                <a16:creationId xmlns:a16="http://schemas.microsoft.com/office/drawing/2014/main" id="{8ADEF713-0F19-6C8A-FF0B-5BA9ACBBC2C7}"/>
              </a:ext>
            </a:extLst>
          </p:cNvPr>
          <p:cNvSpPr txBox="1"/>
          <p:nvPr/>
        </p:nvSpPr>
        <p:spPr>
          <a:xfrm>
            <a:off x="470623" y="4960322"/>
            <a:ext cx="11250754" cy="972382"/>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显然根据指数函数与对数函数的性质知式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(7.3.3)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(7.3.15)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会被相同的函数最小化。</a:t>
            </a:r>
          </a:p>
        </p:txBody>
      </p:sp>
    </p:spTree>
    <p:extLst>
      <p:ext uri="{BB962C8B-B14F-4D97-AF65-F5344CB8AC3E}">
        <p14:creationId xmlns:p14="http://schemas.microsoft.com/office/powerpoint/2010/main" val="3957194969"/>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1EEC2E3-4CEE-AD85-C8AF-416A7B316008}"/>
              </a:ext>
            </a:extLst>
          </p:cNvPr>
          <p:cNvSpPr txBox="1"/>
          <p:nvPr/>
        </p:nvSpPr>
        <p:spPr>
          <a:xfrm>
            <a:off x="311085" y="1309739"/>
            <a:ext cx="11217898" cy="373865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但是，根据个人经验总结的规则对于垃圾邮件</a:t>
            </a:r>
            <a:r>
              <a:rPr lang="zh-CN" altLang="en-US" sz="2400">
                <a:latin typeface="Times New Roman" panose="02020603050405020304" pitchFamily="18" charset="0"/>
                <a:ea typeface="楷体" panose="02010609060101010101" pitchFamily="49" charset="-122"/>
                <a:cs typeface="Times New Roman" panose="02020603050405020304" pitchFamily="18" charset="0"/>
              </a:rPr>
              <a:t>的正 确</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区分是远远不够的。一方面，例如把出现“购买”的邮件都划分为垃圾邮件，其他邮件都视作正常邮件，那么也会出错。但是另一方面，这些规则也并非毫无用处，至少给我们提供了有价值的信息。虽然其准确率较低，但至少比随机猜测的效果要好。另外，发现这些“弱”的准则也相对</a:t>
            </a:r>
            <a:r>
              <a:rPr lang="zh-CN" altLang="en-US" sz="2400">
                <a:latin typeface="Times New Roman" panose="02020603050405020304" pitchFamily="18" charset="0"/>
                <a:ea typeface="楷体" panose="02010609060101010101" pitchFamily="49" charset="-122"/>
                <a:cs typeface="Times New Roman" panose="02020603050405020304" pitchFamily="18" charset="0"/>
              </a:rPr>
              <a:t>容易。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方法正是基于这样一种考虑：找到许多粗糙的、比随机猜测稍好的经验准则要比找到单一的、高度精确的预测规则容易得多。这些粗糙的、比</a:t>
            </a:r>
            <a:r>
              <a:rPr lang="zh-CN" altLang="en-US" sz="2400">
                <a:latin typeface="Times New Roman" panose="02020603050405020304" pitchFamily="18" charset="0"/>
                <a:ea typeface="楷体" panose="02010609060101010101" pitchFamily="49" charset="-122"/>
                <a:cs typeface="Times New Roman" panose="02020603050405020304" pitchFamily="18" charset="0"/>
              </a:rPr>
              <a:t>随机猜测 稍</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好的经验准则或算法，通常被称为</a:t>
            </a:r>
            <a:r>
              <a:rPr lang="zh-CN" altLang="en-US" sz="2400"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弱学习算法</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或者</a:t>
            </a:r>
            <a:r>
              <a:rPr lang="zh-CN" altLang="en-US" sz="2400"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基学习算法</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1423540479"/>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3646190" y="89494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3.1</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损失函数最小化视域</a:t>
            </a:r>
          </a:p>
        </p:txBody>
      </p:sp>
      <p:sp>
        <p:nvSpPr>
          <p:cNvPr id="3" name="文本框 2">
            <a:extLst>
              <a:ext uri="{FF2B5EF4-FFF2-40B4-BE49-F238E27FC236}">
                <a16:creationId xmlns:a16="http://schemas.microsoft.com/office/drawing/2014/main" id="{E8FBB211-3080-DB85-BBA8-2B8B1E6BBFF8}"/>
              </a:ext>
            </a:extLst>
          </p:cNvPr>
          <p:cNvSpPr txBox="1"/>
          <p:nvPr/>
        </p:nvSpPr>
        <p:spPr>
          <a:xfrm>
            <a:off x="487051" y="1383357"/>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Logistic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a:t>
            </a:r>
          </a:p>
        </p:txBody>
      </p:sp>
      <p:sp>
        <p:nvSpPr>
          <p:cNvPr id="8" name="TextBox 2">
            <a:extLst>
              <a:ext uri="{FF2B5EF4-FFF2-40B4-BE49-F238E27FC236}">
                <a16:creationId xmlns:a16="http://schemas.microsoft.com/office/drawing/2014/main" id="{ABA3A18A-2D49-FCA3-7179-47D02C303B8C}"/>
              </a:ext>
            </a:extLst>
          </p:cNvPr>
          <p:cNvSpPr txBox="1"/>
          <p:nvPr/>
        </p:nvSpPr>
        <p:spPr>
          <a:xfrm>
            <a:off x="470623" y="1854607"/>
            <a:ext cx="11250754" cy="96866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事实上，可以通过极大似然的思想来解释                            来源。已知</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i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{−1, 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，且服从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Logit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模型，则有：</a:t>
            </a:r>
          </a:p>
        </p:txBody>
      </p:sp>
      <p:pic>
        <p:nvPicPr>
          <p:cNvPr id="10" name="图片 9">
            <a:extLst>
              <a:ext uri="{FF2B5EF4-FFF2-40B4-BE49-F238E27FC236}">
                <a16:creationId xmlns:a16="http://schemas.microsoft.com/office/drawing/2014/main" id="{7EF09C1F-468B-FDC2-BEF4-63AB0B4D8790}"/>
              </a:ext>
            </a:extLst>
          </p:cNvPr>
          <p:cNvPicPr>
            <a:picLocks noChangeAspect="1"/>
          </p:cNvPicPr>
          <p:nvPr/>
        </p:nvPicPr>
        <p:blipFill rotWithShape="1">
          <a:blip r:embed="rId2"/>
          <a:srcRect t="13280"/>
          <a:stretch/>
        </p:blipFill>
        <p:spPr>
          <a:xfrm>
            <a:off x="6406683" y="1854607"/>
            <a:ext cx="2390775" cy="545168"/>
          </a:xfrm>
          <a:prstGeom prst="rect">
            <a:avLst/>
          </a:prstGeom>
        </p:spPr>
      </p:pic>
      <p:pic>
        <p:nvPicPr>
          <p:cNvPr id="11" name="图片 10">
            <a:extLst>
              <a:ext uri="{FF2B5EF4-FFF2-40B4-BE49-F238E27FC236}">
                <a16:creationId xmlns:a16="http://schemas.microsoft.com/office/drawing/2014/main" id="{1C7F641A-5B2D-CBDE-CD38-208655FAD07F}"/>
              </a:ext>
            </a:extLst>
          </p:cNvPr>
          <p:cNvPicPr>
            <a:picLocks noChangeAspect="1"/>
          </p:cNvPicPr>
          <p:nvPr/>
        </p:nvPicPr>
        <p:blipFill>
          <a:blip r:embed="rId3"/>
          <a:stretch>
            <a:fillRect/>
          </a:stretch>
        </p:blipFill>
        <p:spPr>
          <a:xfrm>
            <a:off x="3481387" y="2832855"/>
            <a:ext cx="5229225" cy="1552575"/>
          </a:xfrm>
          <a:prstGeom prst="rect">
            <a:avLst/>
          </a:prstGeom>
        </p:spPr>
      </p:pic>
      <p:sp>
        <p:nvSpPr>
          <p:cNvPr id="12" name="TextBox 2">
            <a:extLst>
              <a:ext uri="{FF2B5EF4-FFF2-40B4-BE49-F238E27FC236}">
                <a16:creationId xmlns:a16="http://schemas.microsoft.com/office/drawing/2014/main" id="{32A687C3-02D0-5365-DE39-35317A512CD3}"/>
              </a:ext>
            </a:extLst>
          </p:cNvPr>
          <p:cNvSpPr txBox="1"/>
          <p:nvPr/>
        </p:nvSpPr>
        <p:spPr>
          <a:xfrm>
            <a:off x="470622" y="4395015"/>
            <a:ext cx="1125075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考虑到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的取值为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或者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，将上式合并成</a:t>
            </a:r>
          </a:p>
        </p:txBody>
      </p:sp>
      <p:pic>
        <p:nvPicPr>
          <p:cNvPr id="13" name="图片 12">
            <a:extLst>
              <a:ext uri="{FF2B5EF4-FFF2-40B4-BE49-F238E27FC236}">
                <a16:creationId xmlns:a16="http://schemas.microsoft.com/office/drawing/2014/main" id="{917C7F97-2A00-41D0-F21B-B3D6100B5B84}"/>
              </a:ext>
            </a:extLst>
          </p:cNvPr>
          <p:cNvPicPr>
            <a:picLocks noChangeAspect="1"/>
          </p:cNvPicPr>
          <p:nvPr/>
        </p:nvPicPr>
        <p:blipFill>
          <a:blip r:embed="rId4"/>
          <a:stretch>
            <a:fillRect/>
          </a:stretch>
        </p:blipFill>
        <p:spPr>
          <a:xfrm>
            <a:off x="3481387" y="4859429"/>
            <a:ext cx="5657850" cy="1562100"/>
          </a:xfrm>
          <a:prstGeom prst="rect">
            <a:avLst/>
          </a:prstGeom>
        </p:spPr>
      </p:pic>
    </p:spTree>
    <p:extLst>
      <p:ext uri="{BB962C8B-B14F-4D97-AF65-F5344CB8AC3E}">
        <p14:creationId xmlns:p14="http://schemas.microsoft.com/office/powerpoint/2010/main" val="1581842575"/>
      </p:ext>
    </p:extLst>
  </p:cSld>
  <p:clrMapOvr>
    <a:masterClrMapping/>
  </p:clrMapOvr>
  <p:transition spd="slow">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3646190" y="89494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3.1</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损失函数最小化视域</a:t>
            </a:r>
          </a:p>
        </p:txBody>
      </p:sp>
      <p:sp>
        <p:nvSpPr>
          <p:cNvPr id="3" name="文本框 2">
            <a:extLst>
              <a:ext uri="{FF2B5EF4-FFF2-40B4-BE49-F238E27FC236}">
                <a16:creationId xmlns:a16="http://schemas.microsoft.com/office/drawing/2014/main" id="{E8FBB211-3080-DB85-BBA8-2B8B1E6BBFF8}"/>
              </a:ext>
            </a:extLst>
          </p:cNvPr>
          <p:cNvSpPr txBox="1"/>
          <p:nvPr/>
        </p:nvSpPr>
        <p:spPr>
          <a:xfrm>
            <a:off x="487051" y="1383357"/>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Logistic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a:t>
            </a:r>
          </a:p>
        </p:txBody>
      </p:sp>
      <p:sp>
        <p:nvSpPr>
          <p:cNvPr id="8" name="TextBox 2">
            <a:extLst>
              <a:ext uri="{FF2B5EF4-FFF2-40B4-BE49-F238E27FC236}">
                <a16:creationId xmlns:a16="http://schemas.microsoft.com/office/drawing/2014/main" id="{ABA3A18A-2D49-FCA3-7179-47D02C303B8C}"/>
              </a:ext>
            </a:extLst>
          </p:cNvPr>
          <p:cNvSpPr txBox="1"/>
          <p:nvPr/>
        </p:nvSpPr>
        <p:spPr>
          <a:xfrm>
            <a:off x="470623" y="1854607"/>
            <a:ext cx="1125075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即条件概率的表达式统一为：</a:t>
            </a:r>
          </a:p>
        </p:txBody>
      </p:sp>
      <p:sp>
        <p:nvSpPr>
          <p:cNvPr id="12" name="TextBox 2">
            <a:extLst>
              <a:ext uri="{FF2B5EF4-FFF2-40B4-BE49-F238E27FC236}">
                <a16:creationId xmlns:a16="http://schemas.microsoft.com/office/drawing/2014/main" id="{32A687C3-02D0-5365-DE39-35317A512CD3}"/>
              </a:ext>
            </a:extLst>
          </p:cNvPr>
          <p:cNvSpPr txBox="1"/>
          <p:nvPr/>
        </p:nvSpPr>
        <p:spPr>
          <a:xfrm>
            <a:off x="470623" y="3217800"/>
            <a:ext cx="1125075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从而极大似然函数为：</a:t>
            </a:r>
          </a:p>
        </p:txBody>
      </p:sp>
      <p:pic>
        <p:nvPicPr>
          <p:cNvPr id="4" name="图片 3">
            <a:extLst>
              <a:ext uri="{FF2B5EF4-FFF2-40B4-BE49-F238E27FC236}">
                <a16:creationId xmlns:a16="http://schemas.microsoft.com/office/drawing/2014/main" id="{CE377D9D-CF91-8293-311B-950E33B62DBA}"/>
              </a:ext>
            </a:extLst>
          </p:cNvPr>
          <p:cNvPicPr>
            <a:picLocks noChangeAspect="1"/>
          </p:cNvPicPr>
          <p:nvPr/>
        </p:nvPicPr>
        <p:blipFill>
          <a:blip r:embed="rId2"/>
          <a:stretch>
            <a:fillRect/>
          </a:stretch>
        </p:blipFill>
        <p:spPr>
          <a:xfrm>
            <a:off x="4084544" y="2437864"/>
            <a:ext cx="3619500" cy="847725"/>
          </a:xfrm>
          <a:prstGeom prst="rect">
            <a:avLst/>
          </a:prstGeom>
        </p:spPr>
      </p:pic>
      <p:pic>
        <p:nvPicPr>
          <p:cNvPr id="5" name="图片 4">
            <a:extLst>
              <a:ext uri="{FF2B5EF4-FFF2-40B4-BE49-F238E27FC236}">
                <a16:creationId xmlns:a16="http://schemas.microsoft.com/office/drawing/2014/main" id="{FCCD9945-89CF-3621-216E-2F96A8901F8B}"/>
              </a:ext>
            </a:extLst>
          </p:cNvPr>
          <p:cNvPicPr>
            <a:picLocks noChangeAspect="1"/>
          </p:cNvPicPr>
          <p:nvPr/>
        </p:nvPicPr>
        <p:blipFill>
          <a:blip r:embed="rId3"/>
          <a:stretch>
            <a:fillRect/>
          </a:stretch>
        </p:blipFill>
        <p:spPr>
          <a:xfrm>
            <a:off x="1777255" y="3724798"/>
            <a:ext cx="9639300" cy="1123950"/>
          </a:xfrm>
          <a:prstGeom prst="rect">
            <a:avLst/>
          </a:prstGeom>
        </p:spPr>
      </p:pic>
      <p:sp>
        <p:nvSpPr>
          <p:cNvPr id="6" name="TextBox 2">
            <a:extLst>
              <a:ext uri="{FF2B5EF4-FFF2-40B4-BE49-F238E27FC236}">
                <a16:creationId xmlns:a16="http://schemas.microsoft.com/office/drawing/2014/main" id="{0687DA4F-7F49-FB91-378F-2BBB0E5D79C5}"/>
              </a:ext>
            </a:extLst>
          </p:cNvPr>
          <p:cNvSpPr txBox="1"/>
          <p:nvPr/>
        </p:nvSpPr>
        <p:spPr>
          <a:xfrm>
            <a:off x="470623" y="4910343"/>
            <a:ext cx="11250754" cy="506998"/>
          </a:xfrm>
          <a:prstGeom prst="rect">
            <a:avLst/>
          </a:prstGeom>
          <a:noFill/>
        </p:spPr>
        <p:txBody>
          <a:bodyPr wrap="square" rtlCol="0">
            <a:spAutoFit/>
          </a:bodyPr>
          <a:lstStyle/>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上式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(7.3.16)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的最大值等价成取负对数的最小值，即式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(7.3.15)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004103674"/>
      </p:ext>
    </p:extLst>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3646190" y="89494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3.1</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损失函数最小化视域</a:t>
            </a:r>
          </a:p>
        </p:txBody>
      </p:sp>
      <p:sp>
        <p:nvSpPr>
          <p:cNvPr id="3" name="文本框 2">
            <a:extLst>
              <a:ext uri="{FF2B5EF4-FFF2-40B4-BE49-F238E27FC236}">
                <a16:creationId xmlns:a16="http://schemas.microsoft.com/office/drawing/2014/main" id="{E8FBB211-3080-DB85-BBA8-2B8B1E6BBFF8}"/>
              </a:ext>
            </a:extLst>
          </p:cNvPr>
          <p:cNvSpPr txBox="1"/>
          <p:nvPr/>
        </p:nvSpPr>
        <p:spPr>
          <a:xfrm>
            <a:off x="487051" y="1383357"/>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Logistic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a:t>
            </a:r>
          </a:p>
        </p:txBody>
      </p:sp>
      <p:sp>
        <p:nvSpPr>
          <p:cNvPr id="8" name="TextBox 2">
            <a:extLst>
              <a:ext uri="{FF2B5EF4-FFF2-40B4-BE49-F238E27FC236}">
                <a16:creationId xmlns:a16="http://schemas.microsoft.com/office/drawing/2014/main" id="{ABA3A18A-2D49-FCA3-7179-47D02C303B8C}"/>
              </a:ext>
            </a:extLst>
          </p:cNvPr>
          <p:cNvSpPr txBox="1"/>
          <p:nvPr/>
        </p:nvSpPr>
        <p:spPr>
          <a:xfrm>
            <a:off x="6720548" y="1616964"/>
            <a:ext cx="4984401" cy="466198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注 </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7.5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指数损失函数与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Logistic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损失函数都可视作对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损失函数的光滑近似。相比较而言，</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Logistic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的近似程度要更好。见图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Friedman et al.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认为，与其用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中的拟牛顿更新策略，不如通过梯度下降的方式优化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Logistic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损失函数，并据此给出了</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LogitBoost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a:t>
            </a:r>
          </a:p>
        </p:txBody>
      </p:sp>
      <p:pic>
        <p:nvPicPr>
          <p:cNvPr id="7" name="图片 6">
            <a:extLst>
              <a:ext uri="{FF2B5EF4-FFF2-40B4-BE49-F238E27FC236}">
                <a16:creationId xmlns:a16="http://schemas.microsoft.com/office/drawing/2014/main" id="{E69F92CF-614C-E4C9-1DB6-BF869BBC365E}"/>
              </a:ext>
            </a:extLst>
          </p:cNvPr>
          <p:cNvPicPr>
            <a:picLocks noChangeAspect="1"/>
          </p:cNvPicPr>
          <p:nvPr/>
        </p:nvPicPr>
        <p:blipFill>
          <a:blip r:embed="rId2"/>
          <a:stretch>
            <a:fillRect/>
          </a:stretch>
        </p:blipFill>
        <p:spPr>
          <a:xfrm>
            <a:off x="846604" y="1845022"/>
            <a:ext cx="5114925" cy="3914775"/>
          </a:xfrm>
          <a:prstGeom prst="rect">
            <a:avLst/>
          </a:prstGeom>
        </p:spPr>
      </p:pic>
      <p:sp>
        <p:nvSpPr>
          <p:cNvPr id="9" name="文本框 8">
            <a:extLst>
              <a:ext uri="{FF2B5EF4-FFF2-40B4-BE49-F238E27FC236}">
                <a16:creationId xmlns:a16="http://schemas.microsoft.com/office/drawing/2014/main" id="{CB501087-0815-C668-594F-90806E236580}"/>
              </a:ext>
            </a:extLst>
          </p:cNvPr>
          <p:cNvSpPr txBox="1"/>
          <p:nvPr/>
        </p:nvSpPr>
        <p:spPr>
          <a:xfrm>
            <a:off x="560611" y="5812174"/>
            <a:ext cx="5962734" cy="430887"/>
          </a:xfrm>
          <a:prstGeom prst="rect">
            <a:avLst/>
          </a:prstGeom>
          <a:noFill/>
        </p:spPr>
        <p:txBody>
          <a:bodyPr wrap="square" rtlCol="0">
            <a:spAutoFit/>
          </a:bodyPr>
          <a:lstStyle/>
          <a:p>
            <a:pPr algn="ctr"/>
            <a:r>
              <a:rPr lang="zh-CN" altLang="en-US" sz="2200" b="1" dirty="0">
                <a:latin typeface="楷体" panose="02010609060101010101" pitchFamily="49" charset="-122"/>
                <a:ea typeface="楷体" panose="02010609060101010101" pitchFamily="49" charset="-122"/>
              </a:rPr>
              <a:t>图 </a:t>
            </a:r>
            <a:r>
              <a:rPr lang="en-US" altLang="zh-CN" sz="2200" b="1" dirty="0">
                <a:latin typeface="楷体" panose="02010609060101010101" pitchFamily="49" charset="-122"/>
                <a:ea typeface="楷体" panose="02010609060101010101" pitchFamily="49" charset="-122"/>
              </a:rPr>
              <a:t>7.3 </a:t>
            </a:r>
            <a:r>
              <a:rPr lang="zh-CN" altLang="en-US" sz="2200" b="1" dirty="0">
                <a:latin typeface="楷体" panose="02010609060101010101" pitchFamily="49" charset="-122"/>
                <a:ea typeface="楷体" panose="02010609060101010101" pitchFamily="49" charset="-122"/>
              </a:rPr>
              <a:t>指数损失、</a:t>
            </a:r>
            <a:r>
              <a:rPr lang="en-US" altLang="zh-CN" sz="2200" b="1" dirty="0">
                <a:latin typeface="楷体" panose="02010609060101010101" pitchFamily="49" charset="-122"/>
                <a:ea typeface="楷体" panose="02010609060101010101" pitchFamily="49" charset="-122"/>
              </a:rPr>
              <a:t>Logistic </a:t>
            </a:r>
            <a:r>
              <a:rPr lang="zh-CN" altLang="en-US" sz="2200" b="1" dirty="0">
                <a:latin typeface="楷体" panose="02010609060101010101" pitchFamily="49" charset="-122"/>
                <a:ea typeface="楷体" panose="02010609060101010101" pitchFamily="49" charset="-122"/>
              </a:rPr>
              <a:t>损失、分类损失</a:t>
            </a:r>
          </a:p>
        </p:txBody>
      </p:sp>
    </p:spTree>
    <p:extLst>
      <p:ext uri="{BB962C8B-B14F-4D97-AF65-F5344CB8AC3E}">
        <p14:creationId xmlns:p14="http://schemas.microsoft.com/office/powerpoint/2010/main" val="1476245471"/>
      </p:ext>
    </p:extLst>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3646190" y="894945"/>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3.1</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损失函数最小化视域</a:t>
            </a:r>
          </a:p>
        </p:txBody>
      </p:sp>
      <p:sp>
        <p:nvSpPr>
          <p:cNvPr id="3" name="文本框 2">
            <a:extLst>
              <a:ext uri="{FF2B5EF4-FFF2-40B4-BE49-F238E27FC236}">
                <a16:creationId xmlns:a16="http://schemas.microsoft.com/office/drawing/2014/main" id="{E8FBB211-3080-DB85-BBA8-2B8B1E6BBFF8}"/>
              </a:ext>
            </a:extLst>
          </p:cNvPr>
          <p:cNvSpPr txBox="1"/>
          <p:nvPr/>
        </p:nvSpPr>
        <p:spPr>
          <a:xfrm>
            <a:off x="487051" y="1383357"/>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Logistic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损失函数</a:t>
            </a:r>
          </a:p>
        </p:txBody>
      </p:sp>
      <p:pic>
        <p:nvPicPr>
          <p:cNvPr id="4" name="图片 3">
            <a:extLst>
              <a:ext uri="{FF2B5EF4-FFF2-40B4-BE49-F238E27FC236}">
                <a16:creationId xmlns:a16="http://schemas.microsoft.com/office/drawing/2014/main" id="{9DE0768E-A038-3819-BDD3-F9EC7E894EA0}"/>
              </a:ext>
            </a:extLst>
          </p:cNvPr>
          <p:cNvPicPr>
            <a:picLocks noChangeAspect="1"/>
          </p:cNvPicPr>
          <p:nvPr/>
        </p:nvPicPr>
        <p:blipFill>
          <a:blip r:embed="rId2"/>
          <a:stretch>
            <a:fillRect/>
          </a:stretch>
        </p:blipFill>
        <p:spPr>
          <a:xfrm>
            <a:off x="2743060" y="1748118"/>
            <a:ext cx="6705879" cy="4687938"/>
          </a:xfrm>
          <a:prstGeom prst="rect">
            <a:avLst/>
          </a:prstGeom>
        </p:spPr>
      </p:pic>
    </p:spTree>
    <p:extLst>
      <p:ext uri="{BB962C8B-B14F-4D97-AF65-F5344CB8AC3E}">
        <p14:creationId xmlns:p14="http://schemas.microsoft.com/office/powerpoint/2010/main" val="1128158328"/>
      </p:ext>
    </p:extLst>
  </p:cSld>
  <p:clrMapOvr>
    <a:masterClrMapping/>
  </p:clrMapOvr>
  <p:transition spd="slow">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3821002" y="868051"/>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3.2</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向前逐段可加视域</a:t>
            </a:r>
          </a:p>
        </p:txBody>
      </p:sp>
      <p:sp>
        <p:nvSpPr>
          <p:cNvPr id="5" name="文本框 4">
            <a:extLst>
              <a:ext uri="{FF2B5EF4-FFF2-40B4-BE49-F238E27FC236}">
                <a16:creationId xmlns:a16="http://schemas.microsoft.com/office/drawing/2014/main" id="{C4538895-D96E-E794-6EB9-4442426F040A}"/>
              </a:ext>
            </a:extLst>
          </p:cNvPr>
          <p:cNvSpPr txBox="1"/>
          <p:nvPr/>
        </p:nvSpPr>
        <p:spPr>
          <a:xfrm>
            <a:off x="433262" y="1389582"/>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向前逐段算法</a:t>
            </a:r>
          </a:p>
        </p:txBody>
      </p:sp>
      <p:sp>
        <p:nvSpPr>
          <p:cNvPr id="6" name="TextBox 2">
            <a:extLst>
              <a:ext uri="{FF2B5EF4-FFF2-40B4-BE49-F238E27FC236}">
                <a16:creationId xmlns:a16="http://schemas.microsoft.com/office/drawing/2014/main" id="{0F5A41E2-1470-751C-8625-449992CAC90A}"/>
              </a:ext>
            </a:extLst>
          </p:cNvPr>
          <p:cNvSpPr txBox="1"/>
          <p:nvPr/>
        </p:nvSpPr>
        <p:spPr>
          <a:xfrm>
            <a:off x="470623" y="1854607"/>
            <a:ext cx="1125075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对于二元分类问题的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算法，其最终表达式为</a:t>
            </a:r>
          </a:p>
        </p:txBody>
      </p:sp>
      <p:pic>
        <p:nvPicPr>
          <p:cNvPr id="7" name="图片 6">
            <a:extLst>
              <a:ext uri="{FF2B5EF4-FFF2-40B4-BE49-F238E27FC236}">
                <a16:creationId xmlns:a16="http://schemas.microsoft.com/office/drawing/2014/main" id="{75254D93-4899-7CE8-FE49-88827D90A815}"/>
              </a:ext>
            </a:extLst>
          </p:cNvPr>
          <p:cNvPicPr>
            <a:picLocks noChangeAspect="1"/>
          </p:cNvPicPr>
          <p:nvPr/>
        </p:nvPicPr>
        <p:blipFill>
          <a:blip r:embed="rId2"/>
          <a:stretch>
            <a:fillRect/>
          </a:stretch>
        </p:blipFill>
        <p:spPr>
          <a:xfrm>
            <a:off x="3367165" y="2270592"/>
            <a:ext cx="4768306" cy="962214"/>
          </a:xfrm>
          <a:prstGeom prst="rect">
            <a:avLst/>
          </a:prstGeom>
        </p:spPr>
      </p:pic>
      <p:sp>
        <p:nvSpPr>
          <p:cNvPr id="8" name="TextBox 2">
            <a:extLst>
              <a:ext uri="{FF2B5EF4-FFF2-40B4-BE49-F238E27FC236}">
                <a16:creationId xmlns:a16="http://schemas.microsoft.com/office/drawing/2014/main" id="{DF43B995-AE47-C10C-128A-0BB26F4F09DD}"/>
              </a:ext>
            </a:extLst>
          </p:cNvPr>
          <p:cNvSpPr txBox="1"/>
          <p:nvPr/>
        </p:nvSpPr>
        <p:spPr>
          <a:xfrm>
            <a:off x="470623" y="3179371"/>
            <a:ext cx="11250754" cy="96866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可将</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(X)∈{−1, 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视为基函数，类似于泰勒展式的函数项。不失一般性，将希望学到的函数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做基函数展开，可以得到加法模型：</a:t>
            </a:r>
          </a:p>
        </p:txBody>
      </p:sp>
      <p:pic>
        <p:nvPicPr>
          <p:cNvPr id="9" name="图片 8">
            <a:extLst>
              <a:ext uri="{FF2B5EF4-FFF2-40B4-BE49-F238E27FC236}">
                <a16:creationId xmlns:a16="http://schemas.microsoft.com/office/drawing/2014/main" id="{F768D915-87C6-F612-F1CA-6B99A767551D}"/>
              </a:ext>
            </a:extLst>
          </p:cNvPr>
          <p:cNvPicPr>
            <a:picLocks noChangeAspect="1"/>
          </p:cNvPicPr>
          <p:nvPr/>
        </p:nvPicPr>
        <p:blipFill>
          <a:blip r:embed="rId3"/>
          <a:stretch>
            <a:fillRect/>
          </a:stretch>
        </p:blipFill>
        <p:spPr>
          <a:xfrm>
            <a:off x="4470656" y="4148034"/>
            <a:ext cx="6101463" cy="968663"/>
          </a:xfrm>
          <a:prstGeom prst="rect">
            <a:avLst/>
          </a:prstGeom>
        </p:spPr>
      </p:pic>
      <p:sp>
        <p:nvSpPr>
          <p:cNvPr id="10" name="TextBox 2">
            <a:extLst>
              <a:ext uri="{FF2B5EF4-FFF2-40B4-BE49-F238E27FC236}">
                <a16:creationId xmlns:a16="http://schemas.microsoft.com/office/drawing/2014/main" id="{75407385-D524-4829-C956-0A070803C34E}"/>
              </a:ext>
            </a:extLst>
          </p:cNvPr>
          <p:cNvSpPr txBox="1"/>
          <p:nvPr/>
        </p:nvSpPr>
        <p:spPr>
          <a:xfrm>
            <a:off x="503751" y="4965800"/>
            <a:ext cx="1125075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α</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为展开系数，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h(x;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γ</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为基函数，</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γ</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为参数。</a:t>
            </a:r>
          </a:p>
        </p:txBody>
      </p:sp>
    </p:spTree>
    <p:extLst>
      <p:ext uri="{BB962C8B-B14F-4D97-AF65-F5344CB8AC3E}">
        <p14:creationId xmlns:p14="http://schemas.microsoft.com/office/powerpoint/2010/main" val="3254165628"/>
      </p:ext>
    </p:extLst>
  </p:cSld>
  <p:clrMapOvr>
    <a:masterClrMapping/>
  </p:clrMapOvr>
  <p:transition spd="slow">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3821002" y="868051"/>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3.2</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向前逐段可加视域</a:t>
            </a:r>
          </a:p>
        </p:txBody>
      </p:sp>
      <p:sp>
        <p:nvSpPr>
          <p:cNvPr id="5" name="文本框 4">
            <a:extLst>
              <a:ext uri="{FF2B5EF4-FFF2-40B4-BE49-F238E27FC236}">
                <a16:creationId xmlns:a16="http://schemas.microsoft.com/office/drawing/2014/main" id="{C4538895-D96E-E794-6EB9-4442426F040A}"/>
              </a:ext>
            </a:extLst>
          </p:cNvPr>
          <p:cNvSpPr txBox="1"/>
          <p:nvPr/>
        </p:nvSpPr>
        <p:spPr>
          <a:xfrm>
            <a:off x="433262" y="1221993"/>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向前逐段算法</a:t>
            </a:r>
          </a:p>
        </p:txBody>
      </p:sp>
      <p:sp>
        <p:nvSpPr>
          <p:cNvPr id="6" name="TextBox 2">
            <a:extLst>
              <a:ext uri="{FF2B5EF4-FFF2-40B4-BE49-F238E27FC236}">
                <a16:creationId xmlns:a16="http://schemas.microsoft.com/office/drawing/2014/main" id="{0F5A41E2-1470-751C-8625-449992CAC90A}"/>
              </a:ext>
            </a:extLst>
          </p:cNvPr>
          <p:cNvSpPr txBox="1"/>
          <p:nvPr/>
        </p:nvSpPr>
        <p:spPr>
          <a:xfrm>
            <a:off x="470623" y="1553269"/>
            <a:ext cx="1125075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为估计展开式系数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α</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与参数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γ</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，可以最小化以下目标函数：</a:t>
            </a:r>
          </a:p>
        </p:txBody>
      </p:sp>
      <p:pic>
        <p:nvPicPr>
          <p:cNvPr id="3" name="图片 2">
            <a:extLst>
              <a:ext uri="{FF2B5EF4-FFF2-40B4-BE49-F238E27FC236}">
                <a16:creationId xmlns:a16="http://schemas.microsoft.com/office/drawing/2014/main" id="{F16E5961-2DB7-8BE7-3E56-8E61E1BDFFF0}"/>
              </a:ext>
            </a:extLst>
          </p:cNvPr>
          <p:cNvPicPr>
            <a:picLocks noChangeAspect="1"/>
          </p:cNvPicPr>
          <p:nvPr/>
        </p:nvPicPr>
        <p:blipFill>
          <a:blip r:embed="rId2"/>
          <a:stretch>
            <a:fillRect/>
          </a:stretch>
        </p:blipFill>
        <p:spPr>
          <a:xfrm>
            <a:off x="3821002" y="2100581"/>
            <a:ext cx="6582615" cy="955714"/>
          </a:xfrm>
          <a:prstGeom prst="rect">
            <a:avLst/>
          </a:prstGeom>
        </p:spPr>
      </p:pic>
      <p:pic>
        <p:nvPicPr>
          <p:cNvPr id="12" name="图片 11">
            <a:extLst>
              <a:ext uri="{FF2B5EF4-FFF2-40B4-BE49-F238E27FC236}">
                <a16:creationId xmlns:a16="http://schemas.microsoft.com/office/drawing/2014/main" id="{A0E2C6C6-8EA9-E587-BD0E-B801394C3002}"/>
              </a:ext>
            </a:extLst>
          </p:cNvPr>
          <p:cNvPicPr>
            <a:picLocks noChangeAspect="1"/>
          </p:cNvPicPr>
          <p:nvPr/>
        </p:nvPicPr>
        <p:blipFill>
          <a:blip r:embed="rId3"/>
          <a:stretch>
            <a:fillRect/>
          </a:stretch>
        </p:blipFill>
        <p:spPr>
          <a:xfrm>
            <a:off x="3713619" y="5512092"/>
            <a:ext cx="6689998" cy="955714"/>
          </a:xfrm>
          <a:prstGeom prst="rect">
            <a:avLst/>
          </a:prstGeom>
        </p:spPr>
      </p:pic>
      <p:pic>
        <p:nvPicPr>
          <p:cNvPr id="4" name="图片 3">
            <a:extLst>
              <a:ext uri="{FF2B5EF4-FFF2-40B4-BE49-F238E27FC236}">
                <a16:creationId xmlns:a16="http://schemas.microsoft.com/office/drawing/2014/main" id="{9970FDA1-C795-5919-5239-985539025148}"/>
              </a:ext>
            </a:extLst>
          </p:cNvPr>
          <p:cNvPicPr>
            <a:picLocks noChangeAspect="1"/>
          </p:cNvPicPr>
          <p:nvPr/>
        </p:nvPicPr>
        <p:blipFill>
          <a:blip r:embed="rId4"/>
          <a:stretch>
            <a:fillRect/>
          </a:stretch>
        </p:blipFill>
        <p:spPr>
          <a:xfrm>
            <a:off x="968164" y="3096609"/>
            <a:ext cx="9651574" cy="818310"/>
          </a:xfrm>
          <a:prstGeom prst="rect">
            <a:avLst/>
          </a:prstGeom>
        </p:spPr>
      </p:pic>
      <p:sp>
        <p:nvSpPr>
          <p:cNvPr id="11" name="TextBox 2">
            <a:extLst>
              <a:ext uri="{FF2B5EF4-FFF2-40B4-BE49-F238E27FC236}">
                <a16:creationId xmlns:a16="http://schemas.microsoft.com/office/drawing/2014/main" id="{67071840-E00A-1030-0B11-A1BF43CE0700}"/>
              </a:ext>
            </a:extLst>
          </p:cNvPr>
          <p:cNvSpPr txBox="1"/>
          <p:nvPr/>
        </p:nvSpPr>
        <p:spPr>
          <a:xfrm>
            <a:off x="470623" y="3798075"/>
            <a:ext cx="11250754" cy="189199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显然，这是一个复杂的优化问题。</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向前分段算法</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forward stagewise algorithm</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）求解这一优化问题的想法是：利用加性模型的性质，考虑从向前的分步计算，每一步只学习一个基函数及其系数，逐步逼近优化目标函数式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(7.3.18)</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。具体地，每步只需优化如下损失函数：</a:t>
            </a:r>
          </a:p>
        </p:txBody>
      </p:sp>
    </p:spTree>
    <p:extLst>
      <p:ext uri="{BB962C8B-B14F-4D97-AF65-F5344CB8AC3E}">
        <p14:creationId xmlns:p14="http://schemas.microsoft.com/office/powerpoint/2010/main" val="1172679273"/>
      </p:ext>
    </p:extLst>
  </p:cSld>
  <p:clrMapOvr>
    <a:masterClrMapping/>
  </p:clrMapOvr>
  <p:transition spd="slow">
    <p:push/>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08837B-4B88-468E-2EE3-0DCFE1FD7FE8}"/>
              </a:ext>
            </a:extLst>
          </p:cNvPr>
          <p:cNvSpPr txBox="1"/>
          <p:nvPr/>
        </p:nvSpPr>
        <p:spPr>
          <a:xfrm>
            <a:off x="3821002" y="868051"/>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3.2</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向前逐段可加视域</a:t>
            </a:r>
          </a:p>
        </p:txBody>
      </p:sp>
      <p:sp>
        <p:nvSpPr>
          <p:cNvPr id="5" name="文本框 4">
            <a:extLst>
              <a:ext uri="{FF2B5EF4-FFF2-40B4-BE49-F238E27FC236}">
                <a16:creationId xmlns:a16="http://schemas.microsoft.com/office/drawing/2014/main" id="{C4538895-D96E-E794-6EB9-4442426F040A}"/>
              </a:ext>
            </a:extLst>
          </p:cNvPr>
          <p:cNvSpPr txBox="1"/>
          <p:nvPr/>
        </p:nvSpPr>
        <p:spPr>
          <a:xfrm>
            <a:off x="433262" y="1389582"/>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向前分段算法与 </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p>
        </p:txBody>
      </p:sp>
      <p:sp>
        <p:nvSpPr>
          <p:cNvPr id="6" name="TextBox 2">
            <a:extLst>
              <a:ext uri="{FF2B5EF4-FFF2-40B4-BE49-F238E27FC236}">
                <a16:creationId xmlns:a16="http://schemas.microsoft.com/office/drawing/2014/main" id="{0F5A41E2-1470-751C-8625-449992CAC90A}"/>
              </a:ext>
            </a:extLst>
          </p:cNvPr>
          <p:cNvSpPr txBox="1"/>
          <p:nvPr/>
        </p:nvSpPr>
        <p:spPr>
          <a:xfrm>
            <a:off x="470623" y="1854607"/>
            <a:ext cx="11250754" cy="143032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由向前分段算法可以推导出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，用如下定理叙述这一关系。</a:t>
            </a:r>
          </a:p>
          <a:p>
            <a:pPr marL="342900" indent="-342900" algn="just">
              <a:lnSpc>
                <a:spcPts val="3600"/>
              </a:lnSpc>
              <a:spcAft>
                <a:spcPts val="0"/>
              </a:spcAft>
              <a:buFont typeface="Wingdings" panose="05000000000000000000" pitchFamily="2" charset="2"/>
              <a:buChar char="Ø"/>
            </a:pP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定理 </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7.4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二元分类问题的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算法是向前分段加法算法的特例。其中模型是由基本分类器组成的加法模型，损失函数为</a:t>
            </a:r>
          </a:p>
        </p:txBody>
      </p:sp>
      <p:pic>
        <p:nvPicPr>
          <p:cNvPr id="3" name="图片 2">
            <a:extLst>
              <a:ext uri="{FF2B5EF4-FFF2-40B4-BE49-F238E27FC236}">
                <a16:creationId xmlns:a16="http://schemas.microsoft.com/office/drawing/2014/main" id="{20EE58B0-B3F8-CB89-46C6-ACC01C2DE67F}"/>
              </a:ext>
            </a:extLst>
          </p:cNvPr>
          <p:cNvPicPr>
            <a:picLocks noChangeAspect="1"/>
          </p:cNvPicPr>
          <p:nvPr/>
        </p:nvPicPr>
        <p:blipFill>
          <a:blip r:embed="rId2"/>
          <a:stretch>
            <a:fillRect/>
          </a:stretch>
        </p:blipFill>
        <p:spPr>
          <a:xfrm>
            <a:off x="6748743" y="2790825"/>
            <a:ext cx="2825563" cy="466832"/>
          </a:xfrm>
          <a:prstGeom prst="rect">
            <a:avLst/>
          </a:prstGeom>
        </p:spPr>
      </p:pic>
      <p:sp>
        <p:nvSpPr>
          <p:cNvPr id="12" name="TextBox 2">
            <a:extLst>
              <a:ext uri="{FF2B5EF4-FFF2-40B4-BE49-F238E27FC236}">
                <a16:creationId xmlns:a16="http://schemas.microsoft.com/office/drawing/2014/main" id="{174D16B0-B1F3-5815-C9AC-0519623A4A65}"/>
              </a:ext>
            </a:extLst>
          </p:cNvPr>
          <p:cNvSpPr txBox="1"/>
          <p:nvPr/>
        </p:nvSpPr>
        <p:spPr>
          <a:xfrm>
            <a:off x="362307" y="3573066"/>
            <a:ext cx="11467385" cy="506998"/>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该定理证明关键是找出</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α</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，其证明过程类似于前面的推导过程，可参见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[19]</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1103423198"/>
      </p:ext>
    </p:extLst>
  </p:cSld>
  <p:clrMapOvr>
    <a:masterClrMapping/>
  </p:clrMapOvr>
  <p:transition spd="slow">
    <p:push/>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4</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7">
            <a:extLst>
              <a:ext uri="{FF2B5EF4-FFF2-40B4-BE49-F238E27FC236}">
                <a16:creationId xmlns:a16="http://schemas.microsoft.com/office/drawing/2014/main" id="{1B5D2B2D-8F52-93FA-AC16-E59415D9B71B}"/>
              </a:ext>
            </a:extLst>
          </p:cNvPr>
          <p:cNvSpPr txBox="1"/>
          <p:nvPr/>
        </p:nvSpPr>
        <p:spPr>
          <a:xfrm>
            <a:off x="-263237" y="3856861"/>
            <a:ext cx="12455237"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 </a:t>
            </a:r>
            <a:r>
              <a:rPr lang="zh-CN" altLang="en-US" sz="2400" b="1" dirty="0">
                <a:solidFill>
                  <a:schemeClr val="accent3"/>
                </a:solidFill>
                <a:latin typeface="楷体" panose="02010609060101010101" pitchFamily="49" charset="-122"/>
                <a:ea typeface="楷体" panose="02010609060101010101" pitchFamily="49" charset="-122"/>
              </a:rPr>
              <a:t> </a:t>
            </a:r>
            <a:r>
              <a:rPr lang="en-US" altLang="zh-CN"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算法的演化</a:t>
            </a:r>
            <a:endParaRPr lang="en-US" altLang="zh-CN"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a:p>
            <a:pPr algn="ctr">
              <a:lnSpc>
                <a:spcPts val="7000"/>
              </a:lnSpc>
            </a:pPr>
            <a:r>
              <a:rPr lang="en-US" altLang="zh-CN" sz="3200" b="1" dirty="0">
                <a:solidFill>
                  <a:schemeClr val="bg2">
                    <a:lumMod val="50000"/>
                  </a:schemeClr>
                </a:solidFill>
                <a:latin typeface="+mn-lt"/>
                <a:cs typeface="Times New Roman" panose="02020603050405020304" pitchFamily="18" charset="0"/>
              </a:rPr>
              <a:t>Algorithm Evolution</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3041073" y="841157"/>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4.1</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回归问题的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p>
        </p:txBody>
      </p:sp>
      <p:sp>
        <p:nvSpPr>
          <p:cNvPr id="3" name="文本框 2">
            <a:extLst>
              <a:ext uri="{FF2B5EF4-FFF2-40B4-BE49-F238E27FC236}">
                <a16:creationId xmlns:a16="http://schemas.microsoft.com/office/drawing/2014/main" id="{DF212E44-5C24-57B9-5242-AAD5E4EF6E38}"/>
              </a:ext>
            </a:extLst>
          </p:cNvPr>
          <p:cNvSpPr txBox="1"/>
          <p:nvPr/>
        </p:nvSpPr>
        <p:spPr>
          <a:xfrm>
            <a:off x="710851" y="1708736"/>
            <a:ext cx="10557785" cy="1107996"/>
          </a:xfrm>
          <a:prstGeom prst="rect">
            <a:avLst/>
          </a:prstGeom>
          <a:noFill/>
        </p:spPr>
        <p:txBody>
          <a:bodyPr wrap="square" rtlCol="0" anchor="t">
            <a:spAutoFit/>
          </a:bodyPr>
          <a:lstStyle/>
          <a:p>
            <a:pPr algn="just"/>
            <a:r>
              <a:rPr lang="en-US" altLang="zh-CN" sz="2400" b="1" dirty="0">
                <a:latin typeface="Times New Roman" panose="02020603050405020304" pitchFamily="18" charset="0"/>
                <a:ea typeface="楷体" panose="02010609060101010101" pitchFamily="49" charset="-122"/>
                <a:cs typeface="Times New Roman" panose="02020603050405020304" pitchFamily="18" charset="0"/>
                <a:sym typeface="+mn-ea"/>
              </a:rPr>
              <a:t>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sym typeface="+mn-ea"/>
              </a:rPr>
              <a:t>基于 </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sym typeface="+mn-ea"/>
              </a:rPr>
              <a:t>AdaBoost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sym typeface="+mn-ea"/>
              </a:rPr>
              <a:t>的理论剖析，人们对 </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sym typeface="+mn-ea"/>
              </a:rPr>
              <a:t>AdaBoost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sym typeface="+mn-ea"/>
              </a:rPr>
              <a:t>算法进行了各种改进与推广，并进行了广泛应用。</a:t>
            </a:r>
          </a:p>
          <a:p>
            <a:pPr algn="just"/>
            <a:endParaRPr lang="zh-CN" altLang="en-US" dirty="0">
              <a:latin typeface="Times New Roman" panose="02020603050405020304" pitchFamily="18" charset="0"/>
              <a:ea typeface="楷体" panose="02010609060101010101" pitchFamily="49" charset="-122"/>
              <a:cs typeface="Times New Roman" panose="02020603050405020304" pitchFamily="18" charset="0"/>
              <a:sym typeface="+mn-ea"/>
            </a:endParaRPr>
          </a:p>
        </p:txBody>
      </p:sp>
      <p:sp>
        <p:nvSpPr>
          <p:cNvPr id="4" name="TextBox 2">
            <a:extLst>
              <a:ext uri="{FF2B5EF4-FFF2-40B4-BE49-F238E27FC236}">
                <a16:creationId xmlns:a16="http://schemas.microsoft.com/office/drawing/2014/main" id="{620A9992-46BB-2D28-3A22-36C3D194C9A4}"/>
              </a:ext>
            </a:extLst>
          </p:cNvPr>
          <p:cNvSpPr txBox="1"/>
          <p:nvPr/>
        </p:nvSpPr>
        <p:spPr>
          <a:xfrm>
            <a:off x="487051" y="2462602"/>
            <a:ext cx="11217898" cy="143404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最初的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算法是针对于分类问题而设计的，但其算法思想极具有一般性，因而可将其应用于其他问题，下而重点介绍回归问题的</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LSBoost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对于回归问题，一般采用均方误差为损失函数：</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A5D47D3D-78CB-3C3E-DD5B-00F662305EEE}"/>
              </a:ext>
            </a:extLst>
          </p:cNvPr>
          <p:cNvPicPr>
            <a:picLocks noChangeAspect="1"/>
          </p:cNvPicPr>
          <p:nvPr/>
        </p:nvPicPr>
        <p:blipFill>
          <a:blip r:embed="rId2"/>
          <a:stretch>
            <a:fillRect/>
          </a:stretch>
        </p:blipFill>
        <p:spPr>
          <a:xfrm>
            <a:off x="4286742" y="4037700"/>
            <a:ext cx="6261853" cy="612815"/>
          </a:xfrm>
          <a:prstGeom prst="rect">
            <a:avLst/>
          </a:prstGeom>
        </p:spPr>
      </p:pic>
    </p:spTree>
    <p:extLst>
      <p:ext uri="{BB962C8B-B14F-4D97-AF65-F5344CB8AC3E}">
        <p14:creationId xmlns:p14="http://schemas.microsoft.com/office/powerpoint/2010/main" val="1953401519"/>
      </p:ext>
    </p:extLst>
  </p:cSld>
  <p:clrMapOvr>
    <a:masterClrMapping/>
  </p:clrMapOvr>
  <p:transition spd="slow">
    <p:push/>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3041073" y="841157"/>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4.1</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回归问题的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p>
        </p:txBody>
      </p:sp>
      <p:sp>
        <p:nvSpPr>
          <p:cNvPr id="4" name="TextBox 2">
            <a:extLst>
              <a:ext uri="{FF2B5EF4-FFF2-40B4-BE49-F238E27FC236}">
                <a16:creationId xmlns:a16="http://schemas.microsoft.com/office/drawing/2014/main" id="{620A9992-46BB-2D28-3A22-36C3D194C9A4}"/>
              </a:ext>
            </a:extLst>
          </p:cNvPr>
          <p:cNvSpPr txBox="1"/>
          <p:nvPr/>
        </p:nvSpPr>
        <p:spPr>
          <a:xfrm>
            <a:off x="344078" y="4463406"/>
            <a:ext cx="11217898" cy="1430328"/>
          </a:xfrm>
          <a:prstGeom prst="rect">
            <a:avLst/>
          </a:prstGeom>
          <a:noFill/>
        </p:spPr>
        <p:txBody>
          <a:bodyPr wrap="square" rtlCol="0">
            <a:spAutoFit/>
          </a:bodyPr>
          <a:lstStyle/>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为当前阶段模型的残差。因而算法的更新思想是以当前残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为因变量，对自变量           进行回归即可。进行回归时，可以采用普通的线性回归方法，也可以使用如下所述的回归树。</a:t>
            </a:r>
          </a:p>
        </p:txBody>
      </p:sp>
      <p:pic>
        <p:nvPicPr>
          <p:cNvPr id="7" name="图片 6">
            <a:extLst>
              <a:ext uri="{FF2B5EF4-FFF2-40B4-BE49-F238E27FC236}">
                <a16:creationId xmlns:a16="http://schemas.microsoft.com/office/drawing/2014/main" id="{C24B10F7-55B1-657A-7EBB-945EDEBC1667}"/>
              </a:ext>
            </a:extLst>
          </p:cNvPr>
          <p:cNvPicPr>
            <a:picLocks noChangeAspect="1"/>
          </p:cNvPicPr>
          <p:nvPr/>
        </p:nvPicPr>
        <p:blipFill>
          <a:blip r:embed="rId2"/>
          <a:stretch>
            <a:fillRect/>
          </a:stretch>
        </p:blipFill>
        <p:spPr>
          <a:xfrm>
            <a:off x="3041073" y="1935424"/>
            <a:ext cx="7058126" cy="2527982"/>
          </a:xfrm>
          <a:prstGeom prst="rect">
            <a:avLst/>
          </a:prstGeom>
        </p:spPr>
      </p:pic>
      <p:sp>
        <p:nvSpPr>
          <p:cNvPr id="8" name="TextBox 2">
            <a:extLst>
              <a:ext uri="{FF2B5EF4-FFF2-40B4-BE49-F238E27FC236}">
                <a16:creationId xmlns:a16="http://schemas.microsoft.com/office/drawing/2014/main" id="{434BD4C1-8899-1BCA-E6DF-3DCCB7C2F157}"/>
              </a:ext>
            </a:extLst>
          </p:cNvPr>
          <p:cNvSpPr txBox="1"/>
          <p:nvPr/>
        </p:nvSpPr>
        <p:spPr>
          <a:xfrm>
            <a:off x="487051" y="1425932"/>
            <a:ext cx="11217898" cy="96866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7.3.2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节中的向前逐段加法模型代入该损失函数如下，并且最小化该损失函数可得</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α</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baseline="-25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γ</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4C5489C3-CE55-5BA2-D126-65E2DA7C6805}"/>
              </a:ext>
            </a:extLst>
          </p:cNvPr>
          <p:cNvPicPr>
            <a:picLocks noChangeAspect="1"/>
          </p:cNvPicPr>
          <p:nvPr/>
        </p:nvPicPr>
        <p:blipFill>
          <a:blip r:embed="rId3"/>
          <a:stretch>
            <a:fillRect/>
          </a:stretch>
        </p:blipFill>
        <p:spPr>
          <a:xfrm>
            <a:off x="2268566" y="4983307"/>
            <a:ext cx="866775" cy="390525"/>
          </a:xfrm>
          <a:prstGeom prst="rect">
            <a:avLst/>
          </a:prstGeom>
        </p:spPr>
      </p:pic>
    </p:spTree>
    <p:extLst>
      <p:ext uri="{BB962C8B-B14F-4D97-AF65-F5344CB8AC3E}">
        <p14:creationId xmlns:p14="http://schemas.microsoft.com/office/powerpoint/2010/main" val="4234768166"/>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1EEC2E3-4CEE-AD85-C8AF-416A7B316008}"/>
              </a:ext>
            </a:extLst>
          </p:cNvPr>
          <p:cNvSpPr txBox="1"/>
          <p:nvPr/>
        </p:nvSpPr>
        <p:spPr>
          <a:xfrm>
            <a:off x="311085" y="1309739"/>
            <a:ext cx="11217898" cy="373865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算法反复调用这些弱学习算法，每次让其学习训练样本的不同子集</a:t>
            </a:r>
            <a:r>
              <a:rPr lang="zh-CN" altLang="en-US" sz="2400">
                <a:latin typeface="Times New Roman" panose="02020603050405020304" pitchFamily="18" charset="0"/>
                <a:ea typeface="楷体" panose="02010609060101010101" pitchFamily="49" charset="-122"/>
                <a:cs typeface="Times New Roman" panose="02020603050405020304" pitchFamily="18" charset="0"/>
              </a:rPr>
              <a:t>。更 准确</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地说，是训练数据的不同分布或权重。每次调用时，基学习算法都会生成</a:t>
            </a:r>
            <a:r>
              <a:rPr lang="zh-CN" altLang="en-US" sz="2400">
                <a:latin typeface="Times New Roman" panose="02020603050405020304" pitchFamily="18" charset="0"/>
                <a:ea typeface="楷体" panose="02010609060101010101" pitchFamily="49" charset="-122"/>
                <a:cs typeface="Times New Roman" panose="02020603050405020304" pitchFamily="18" charset="0"/>
              </a:rPr>
              <a:t>一个 新</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的弱学习算法（学习器）。重复建立多个弱学习算法后</a:t>
            </a:r>
            <a:r>
              <a:rPr lang="zh-CN" altLang="en-US" sz="240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a:latin typeface="Times New Roman" panose="02020603050405020304" pitchFamily="18" charset="0"/>
                <a:ea typeface="楷体" panose="02010609060101010101" pitchFamily="49" charset="-122"/>
                <a:cs typeface="Times New Roman" panose="02020603050405020304" pitchFamily="18" charset="0"/>
              </a:rPr>
              <a:t>算法</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最终</a:t>
            </a:r>
            <a:r>
              <a:rPr lang="zh-CN" altLang="en-US" sz="2400">
                <a:latin typeface="Times New Roman" panose="02020603050405020304" pitchFamily="18" charset="0"/>
                <a:ea typeface="楷体" panose="02010609060101010101" pitchFamily="49" charset="-122"/>
                <a:cs typeface="Times New Roman" panose="02020603050405020304" pitchFamily="18" charset="0"/>
              </a:rPr>
              <a:t>将这些 弱</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学习算法（学习器）有效组合成最后的强学习算法（强学习器），强学习器有望比任何一个弱学习器都准确得</a:t>
            </a:r>
            <a:r>
              <a:rPr lang="zh-CN" altLang="en-US" sz="2400">
                <a:latin typeface="Times New Roman" panose="02020603050405020304" pitchFamily="18" charset="0"/>
                <a:ea typeface="楷体" panose="02010609060101010101" pitchFamily="49" charset="-122"/>
                <a:cs typeface="Times New Roman" panose="02020603050405020304" pitchFamily="18" charset="0"/>
              </a:rPr>
              <a:t>多。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因此，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的核心思想就是：对于一个复杂的任务而言，有效的综合多个专家的预测进而所得出的新的预测，要优于其中任何一个专家的单独预测。即通常所说的“</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三个臭皮匠顶个诸葛亮</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”的道理。</a:t>
            </a:r>
          </a:p>
        </p:txBody>
      </p:sp>
    </p:spTree>
    <p:extLst>
      <p:ext uri="{BB962C8B-B14F-4D97-AF65-F5344CB8AC3E}">
        <p14:creationId xmlns:p14="http://schemas.microsoft.com/office/powerpoint/2010/main" val="565822724"/>
      </p:ext>
    </p:extLst>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3041073" y="841157"/>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4.1</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回归问题的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p>
        </p:txBody>
      </p:sp>
      <p:sp>
        <p:nvSpPr>
          <p:cNvPr id="3" name="文本框 2">
            <a:extLst>
              <a:ext uri="{FF2B5EF4-FFF2-40B4-BE49-F238E27FC236}">
                <a16:creationId xmlns:a16="http://schemas.microsoft.com/office/drawing/2014/main" id="{02CC26FA-80BF-BD61-D005-CEFF3AF27508}"/>
              </a:ext>
            </a:extLst>
          </p:cNvPr>
          <p:cNvSpPr txBox="1"/>
          <p:nvPr/>
        </p:nvSpPr>
        <p:spPr>
          <a:xfrm>
            <a:off x="508676" y="1195099"/>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树模型</a:t>
            </a:r>
          </a:p>
        </p:txBody>
      </p:sp>
      <p:sp>
        <p:nvSpPr>
          <p:cNvPr id="5" name="TextBox 2">
            <a:extLst>
              <a:ext uri="{FF2B5EF4-FFF2-40B4-BE49-F238E27FC236}">
                <a16:creationId xmlns:a16="http://schemas.microsoft.com/office/drawing/2014/main" id="{2C1AADEA-D260-FCD1-084C-8093B396A6B6}"/>
              </a:ext>
            </a:extLst>
          </p:cNvPr>
          <p:cNvSpPr txBox="1"/>
          <p:nvPr/>
        </p:nvSpPr>
        <p:spPr>
          <a:xfrm>
            <a:off x="546037" y="1660124"/>
            <a:ext cx="11250754" cy="373865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分类与回归树模型</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classification and regression tree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CART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）主要由</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Quinlan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Breiman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等人创立，是一种基本的分类与回归方法。用于分类问题时，称为</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分类树</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classification tree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）；用于回归问题，称为</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回归树</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regression tree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）。这些是前面介绍过的内容。</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对于分类问题，我们回忆例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的做法。基本分类器可以看作是由一个根节点连接两个叶节点的简单决策树，常称为决策树桩（</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decision stump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）。最终的强分类器形式为                           。抽象成一般形式应用于回归问题，则回归</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树模型可以表示以决策树为基函数的加法模型：</a:t>
            </a:r>
          </a:p>
        </p:txBody>
      </p:sp>
      <p:pic>
        <p:nvPicPr>
          <p:cNvPr id="6" name="图片 5">
            <a:extLst>
              <a:ext uri="{FF2B5EF4-FFF2-40B4-BE49-F238E27FC236}">
                <a16:creationId xmlns:a16="http://schemas.microsoft.com/office/drawing/2014/main" id="{1302E598-AF8D-E45D-DAA6-EC048C533B04}"/>
              </a:ext>
            </a:extLst>
          </p:cNvPr>
          <p:cNvPicPr>
            <a:picLocks noChangeAspect="1"/>
          </p:cNvPicPr>
          <p:nvPr/>
        </p:nvPicPr>
        <p:blipFill rotWithShape="1">
          <a:blip r:embed="rId3"/>
          <a:srcRect l="4354"/>
          <a:stretch/>
        </p:blipFill>
        <p:spPr>
          <a:xfrm>
            <a:off x="2432114" y="4347222"/>
            <a:ext cx="1772239" cy="656940"/>
          </a:xfrm>
          <a:prstGeom prst="rect">
            <a:avLst/>
          </a:prstGeom>
        </p:spPr>
      </p:pic>
      <p:pic>
        <p:nvPicPr>
          <p:cNvPr id="10" name="图片 9">
            <a:extLst>
              <a:ext uri="{FF2B5EF4-FFF2-40B4-BE49-F238E27FC236}">
                <a16:creationId xmlns:a16="http://schemas.microsoft.com/office/drawing/2014/main" id="{AE46AD76-C509-3321-7CC0-7267D318A0E7}"/>
              </a:ext>
            </a:extLst>
          </p:cNvPr>
          <p:cNvPicPr>
            <a:picLocks noChangeAspect="1"/>
          </p:cNvPicPr>
          <p:nvPr/>
        </p:nvPicPr>
        <p:blipFill>
          <a:blip r:embed="rId4"/>
          <a:stretch>
            <a:fillRect/>
          </a:stretch>
        </p:blipFill>
        <p:spPr>
          <a:xfrm>
            <a:off x="4574405" y="5336934"/>
            <a:ext cx="5324475" cy="714375"/>
          </a:xfrm>
          <a:prstGeom prst="rect">
            <a:avLst/>
          </a:prstGeom>
        </p:spPr>
      </p:pic>
      <p:pic>
        <p:nvPicPr>
          <p:cNvPr id="11" name="图片 10">
            <a:extLst>
              <a:ext uri="{FF2B5EF4-FFF2-40B4-BE49-F238E27FC236}">
                <a16:creationId xmlns:a16="http://schemas.microsoft.com/office/drawing/2014/main" id="{B216C26B-BECD-3F9E-2F1C-476CC9B426D4}"/>
              </a:ext>
            </a:extLst>
          </p:cNvPr>
          <p:cNvPicPr>
            <a:picLocks noChangeAspect="1"/>
          </p:cNvPicPr>
          <p:nvPr/>
        </p:nvPicPr>
        <p:blipFill>
          <a:blip r:embed="rId5"/>
          <a:stretch>
            <a:fillRect/>
          </a:stretch>
        </p:blipFill>
        <p:spPr>
          <a:xfrm>
            <a:off x="999634" y="6016843"/>
            <a:ext cx="6629400" cy="447675"/>
          </a:xfrm>
          <a:prstGeom prst="rect">
            <a:avLst/>
          </a:prstGeom>
        </p:spPr>
      </p:pic>
    </p:spTree>
    <p:extLst>
      <p:ext uri="{BB962C8B-B14F-4D97-AF65-F5344CB8AC3E}">
        <p14:creationId xmlns:p14="http://schemas.microsoft.com/office/powerpoint/2010/main" val="3901914833"/>
      </p:ext>
    </p:extLst>
  </p:cSld>
  <p:clrMapOvr>
    <a:masterClrMapping/>
  </p:clrMapOvr>
  <p:transition spd="slow">
    <p:push/>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3041073" y="841157"/>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4.1</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回归问题的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p>
        </p:txBody>
      </p:sp>
      <p:sp>
        <p:nvSpPr>
          <p:cNvPr id="3" name="文本框 2">
            <a:extLst>
              <a:ext uri="{FF2B5EF4-FFF2-40B4-BE49-F238E27FC236}">
                <a16:creationId xmlns:a16="http://schemas.microsoft.com/office/drawing/2014/main" id="{02CC26FA-80BF-BD61-D005-CEFF3AF27508}"/>
              </a:ext>
            </a:extLst>
          </p:cNvPr>
          <p:cNvSpPr txBox="1"/>
          <p:nvPr/>
        </p:nvSpPr>
        <p:spPr>
          <a:xfrm>
            <a:off x="442343" y="133784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回归问题的 </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树算法</a:t>
            </a:r>
          </a:p>
        </p:txBody>
      </p:sp>
      <p:sp>
        <p:nvSpPr>
          <p:cNvPr id="5" name="TextBox 2">
            <a:extLst>
              <a:ext uri="{FF2B5EF4-FFF2-40B4-BE49-F238E27FC236}">
                <a16:creationId xmlns:a16="http://schemas.microsoft.com/office/drawing/2014/main" id="{2C1AADEA-D260-FCD1-084C-8093B396A6B6}"/>
              </a:ext>
            </a:extLst>
          </p:cNvPr>
          <p:cNvSpPr txBox="1"/>
          <p:nvPr/>
        </p:nvSpPr>
        <p:spPr>
          <a:xfrm>
            <a:off x="442342" y="1730282"/>
            <a:ext cx="11491991"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假设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为输入空间，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为输出空间，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Y</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Y</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 ·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为训练数据集。</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TextBox 2">
            <a:extLst>
              <a:ext uri="{FF2B5EF4-FFF2-40B4-BE49-F238E27FC236}">
                <a16:creationId xmlns:a16="http://schemas.microsoft.com/office/drawing/2014/main" id="{4D6D2BDB-98AA-1F9B-B2EE-11DD564D918D}"/>
              </a:ext>
            </a:extLst>
          </p:cNvPr>
          <p:cNvSpPr txBox="1"/>
          <p:nvPr/>
        </p:nvSpPr>
        <p:spPr>
          <a:xfrm>
            <a:off x="442341" y="2262882"/>
            <a:ext cx="11491991" cy="143032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一棵回归树由输入空间的一个划分以及在划分单元上的取值两部分决定。假设已将输入空间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划分为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个单元：</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 · ,R</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，并且在每个单元</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上的取值为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，于是回归树具有如下形式：</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185AECF5-3EFA-FF78-27F8-124ED6DE28EC}"/>
              </a:ext>
            </a:extLst>
          </p:cNvPr>
          <p:cNvPicPr>
            <a:picLocks noChangeAspect="1"/>
          </p:cNvPicPr>
          <p:nvPr/>
        </p:nvPicPr>
        <p:blipFill>
          <a:blip r:embed="rId3"/>
          <a:stretch>
            <a:fillRect/>
          </a:stretch>
        </p:blipFill>
        <p:spPr>
          <a:xfrm>
            <a:off x="4452921" y="3693210"/>
            <a:ext cx="6208796" cy="878012"/>
          </a:xfrm>
          <a:prstGeom prst="rect">
            <a:avLst/>
          </a:prstGeom>
        </p:spPr>
      </p:pic>
      <p:pic>
        <p:nvPicPr>
          <p:cNvPr id="8" name="图片 7">
            <a:extLst>
              <a:ext uri="{FF2B5EF4-FFF2-40B4-BE49-F238E27FC236}">
                <a16:creationId xmlns:a16="http://schemas.microsoft.com/office/drawing/2014/main" id="{F1E313AD-21B6-7C01-2E81-18CA5E24AFC2}"/>
              </a:ext>
            </a:extLst>
          </p:cNvPr>
          <p:cNvPicPr>
            <a:picLocks noChangeAspect="1"/>
          </p:cNvPicPr>
          <p:nvPr/>
        </p:nvPicPr>
        <p:blipFill>
          <a:blip r:embed="rId4"/>
          <a:stretch>
            <a:fillRect/>
          </a:stretch>
        </p:blipFill>
        <p:spPr>
          <a:xfrm>
            <a:off x="703726" y="4571222"/>
            <a:ext cx="9957991" cy="845059"/>
          </a:xfrm>
          <a:prstGeom prst="rect">
            <a:avLst/>
          </a:prstGeom>
        </p:spPr>
      </p:pic>
    </p:spTree>
    <p:extLst>
      <p:ext uri="{BB962C8B-B14F-4D97-AF65-F5344CB8AC3E}">
        <p14:creationId xmlns:p14="http://schemas.microsoft.com/office/powerpoint/2010/main" val="75539990"/>
      </p:ext>
    </p:extLst>
  </p:cSld>
  <p:clrMapOvr>
    <a:masterClrMapping/>
  </p:clrMapOvr>
  <p:transition spd="slow">
    <p:push/>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3041073" y="841157"/>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4.1</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回归问题的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p>
        </p:txBody>
      </p:sp>
      <p:sp>
        <p:nvSpPr>
          <p:cNvPr id="3" name="文本框 2">
            <a:extLst>
              <a:ext uri="{FF2B5EF4-FFF2-40B4-BE49-F238E27FC236}">
                <a16:creationId xmlns:a16="http://schemas.microsoft.com/office/drawing/2014/main" id="{02CC26FA-80BF-BD61-D005-CEFF3AF27508}"/>
              </a:ext>
            </a:extLst>
          </p:cNvPr>
          <p:cNvSpPr txBox="1"/>
          <p:nvPr/>
        </p:nvSpPr>
        <p:spPr>
          <a:xfrm>
            <a:off x="442343" y="133784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回归问题的 </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树算法</a:t>
            </a:r>
          </a:p>
        </p:txBody>
      </p:sp>
      <p:sp>
        <p:nvSpPr>
          <p:cNvPr id="5" name="TextBox 2">
            <a:extLst>
              <a:ext uri="{FF2B5EF4-FFF2-40B4-BE49-F238E27FC236}">
                <a16:creationId xmlns:a16="http://schemas.microsoft.com/office/drawing/2014/main" id="{2C1AADEA-D260-FCD1-084C-8093B396A6B6}"/>
              </a:ext>
            </a:extLst>
          </p:cNvPr>
          <p:cNvSpPr txBox="1"/>
          <p:nvPr/>
        </p:nvSpPr>
        <p:spPr>
          <a:xfrm>
            <a:off x="442342" y="1730282"/>
            <a:ext cx="11307315" cy="96866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回归问题的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树算法采用向前分段算法。首先确定初始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树         ，设           为当前模型，则第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步的模型是</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8C790488-AECC-CFC6-4ECF-A0FCAD815901}"/>
              </a:ext>
            </a:extLst>
          </p:cNvPr>
          <p:cNvPicPr>
            <a:picLocks noChangeAspect="1"/>
          </p:cNvPicPr>
          <p:nvPr/>
        </p:nvPicPr>
        <p:blipFill>
          <a:blip r:embed="rId3"/>
          <a:stretch>
            <a:fillRect/>
          </a:stretch>
        </p:blipFill>
        <p:spPr>
          <a:xfrm>
            <a:off x="10469006" y="1824088"/>
            <a:ext cx="1114425" cy="390525"/>
          </a:xfrm>
          <a:prstGeom prst="rect">
            <a:avLst/>
          </a:prstGeom>
        </p:spPr>
      </p:pic>
      <p:pic>
        <p:nvPicPr>
          <p:cNvPr id="9" name="图片 8">
            <a:extLst>
              <a:ext uri="{FF2B5EF4-FFF2-40B4-BE49-F238E27FC236}">
                <a16:creationId xmlns:a16="http://schemas.microsoft.com/office/drawing/2014/main" id="{AD2881C8-F9FA-CCE6-2E48-D21FE8173FCF}"/>
              </a:ext>
            </a:extLst>
          </p:cNvPr>
          <p:cNvPicPr>
            <a:picLocks noChangeAspect="1"/>
          </p:cNvPicPr>
          <p:nvPr/>
        </p:nvPicPr>
        <p:blipFill>
          <a:blip r:embed="rId4"/>
          <a:stretch>
            <a:fillRect/>
          </a:stretch>
        </p:blipFill>
        <p:spPr>
          <a:xfrm>
            <a:off x="1203734" y="2296204"/>
            <a:ext cx="866775" cy="371475"/>
          </a:xfrm>
          <a:prstGeom prst="rect">
            <a:avLst/>
          </a:prstGeom>
        </p:spPr>
      </p:pic>
      <p:pic>
        <p:nvPicPr>
          <p:cNvPr id="10" name="图片 9">
            <a:extLst>
              <a:ext uri="{FF2B5EF4-FFF2-40B4-BE49-F238E27FC236}">
                <a16:creationId xmlns:a16="http://schemas.microsoft.com/office/drawing/2014/main" id="{FF382D48-4002-64C0-5BD8-B448BF555F58}"/>
              </a:ext>
            </a:extLst>
          </p:cNvPr>
          <p:cNvPicPr>
            <a:picLocks noChangeAspect="1"/>
          </p:cNvPicPr>
          <p:nvPr/>
        </p:nvPicPr>
        <p:blipFill>
          <a:blip r:embed="rId5"/>
          <a:stretch>
            <a:fillRect/>
          </a:stretch>
        </p:blipFill>
        <p:spPr>
          <a:xfrm>
            <a:off x="4213487" y="2667679"/>
            <a:ext cx="3375372" cy="528049"/>
          </a:xfrm>
          <a:prstGeom prst="rect">
            <a:avLst/>
          </a:prstGeom>
        </p:spPr>
      </p:pic>
      <p:sp>
        <p:nvSpPr>
          <p:cNvPr id="12" name="文本框 11">
            <a:extLst>
              <a:ext uri="{FF2B5EF4-FFF2-40B4-BE49-F238E27FC236}">
                <a16:creationId xmlns:a16="http://schemas.microsoft.com/office/drawing/2014/main" id="{A762FC71-FEE7-ABA8-D5B7-943E86298A81}"/>
              </a:ext>
            </a:extLst>
          </p:cNvPr>
          <p:cNvSpPr txBox="1"/>
          <p:nvPr/>
        </p:nvSpPr>
        <p:spPr>
          <a:xfrm>
            <a:off x="442342" y="3200608"/>
            <a:ext cx="6108568" cy="461665"/>
          </a:xfrm>
          <a:prstGeom prst="rect">
            <a:avLst/>
          </a:prstGeom>
          <a:noFill/>
        </p:spPr>
        <p:txBody>
          <a:bodyPr wrap="square">
            <a:spAutoFit/>
          </a:bodyPr>
          <a:lstStyle/>
          <a:p>
            <a:pPr marL="342900" indent="-342900">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Θ</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的选取遵循损失最小化原则，即</a:t>
            </a:r>
          </a:p>
        </p:txBody>
      </p:sp>
      <p:pic>
        <p:nvPicPr>
          <p:cNvPr id="13" name="图片 12">
            <a:extLst>
              <a:ext uri="{FF2B5EF4-FFF2-40B4-BE49-F238E27FC236}">
                <a16:creationId xmlns:a16="http://schemas.microsoft.com/office/drawing/2014/main" id="{C68A5B42-5C84-D3C8-BF6A-4765C554F6CC}"/>
              </a:ext>
            </a:extLst>
          </p:cNvPr>
          <p:cNvPicPr>
            <a:picLocks noChangeAspect="1"/>
          </p:cNvPicPr>
          <p:nvPr/>
        </p:nvPicPr>
        <p:blipFill>
          <a:blip r:embed="rId6"/>
          <a:stretch>
            <a:fillRect/>
          </a:stretch>
        </p:blipFill>
        <p:spPr>
          <a:xfrm>
            <a:off x="3776661" y="3697391"/>
            <a:ext cx="4638675" cy="742950"/>
          </a:xfrm>
          <a:prstGeom prst="rect">
            <a:avLst/>
          </a:prstGeom>
        </p:spPr>
      </p:pic>
      <p:sp>
        <p:nvSpPr>
          <p:cNvPr id="14" name="文本框 13">
            <a:extLst>
              <a:ext uri="{FF2B5EF4-FFF2-40B4-BE49-F238E27FC236}">
                <a16:creationId xmlns:a16="http://schemas.microsoft.com/office/drawing/2014/main" id="{4A12B372-A9F7-BDC9-448E-C27BA053C644}"/>
              </a:ext>
            </a:extLst>
          </p:cNvPr>
          <p:cNvSpPr txBox="1"/>
          <p:nvPr/>
        </p:nvSpPr>
        <p:spPr>
          <a:xfrm>
            <a:off x="442341" y="4480339"/>
            <a:ext cx="11141089" cy="830997"/>
          </a:xfrm>
          <a:prstGeom prst="rect">
            <a:avLst/>
          </a:prstGeom>
          <a:noFill/>
        </p:spPr>
        <p:txBody>
          <a:bodyPr wrap="square">
            <a:spAutoFit/>
          </a:bodyPr>
          <a:lstStyle/>
          <a:p>
            <a:pPr marL="342900" indent="-342900" algn="jus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由于树的线性组合可以很好的拟合训练数据，所以回归问题的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树是一个很高效的学习方法。此算法代码如下。</a:t>
            </a:r>
          </a:p>
        </p:txBody>
      </p:sp>
    </p:spTree>
    <p:extLst>
      <p:ext uri="{BB962C8B-B14F-4D97-AF65-F5344CB8AC3E}">
        <p14:creationId xmlns:p14="http://schemas.microsoft.com/office/powerpoint/2010/main" val="130961947"/>
      </p:ext>
    </p:extLst>
  </p:cSld>
  <p:clrMapOvr>
    <a:masterClrMapping/>
  </p:clrMapOvr>
  <p:transition spd="slow">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3041073" y="841157"/>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4.1</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回归问题的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p>
        </p:txBody>
      </p:sp>
      <p:sp>
        <p:nvSpPr>
          <p:cNvPr id="3" name="文本框 2">
            <a:extLst>
              <a:ext uri="{FF2B5EF4-FFF2-40B4-BE49-F238E27FC236}">
                <a16:creationId xmlns:a16="http://schemas.microsoft.com/office/drawing/2014/main" id="{02CC26FA-80BF-BD61-D005-CEFF3AF27508}"/>
              </a:ext>
            </a:extLst>
          </p:cNvPr>
          <p:cNvSpPr txBox="1"/>
          <p:nvPr/>
        </p:nvSpPr>
        <p:spPr>
          <a:xfrm>
            <a:off x="442343" y="1337848"/>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回归问题的 </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树算法</a:t>
            </a:r>
          </a:p>
        </p:txBody>
      </p:sp>
      <p:pic>
        <p:nvPicPr>
          <p:cNvPr id="4" name="图片 3">
            <a:extLst>
              <a:ext uri="{FF2B5EF4-FFF2-40B4-BE49-F238E27FC236}">
                <a16:creationId xmlns:a16="http://schemas.microsoft.com/office/drawing/2014/main" id="{F3C53561-E331-DDF1-9E70-EDF71D0D9880}"/>
              </a:ext>
            </a:extLst>
          </p:cNvPr>
          <p:cNvPicPr>
            <a:picLocks noChangeAspect="1"/>
          </p:cNvPicPr>
          <p:nvPr/>
        </p:nvPicPr>
        <p:blipFill rotWithShape="1">
          <a:blip r:embed="rId3"/>
          <a:srcRect t="3033"/>
          <a:stretch/>
        </p:blipFill>
        <p:spPr>
          <a:xfrm>
            <a:off x="1504852" y="1799512"/>
            <a:ext cx="8789442" cy="4667275"/>
          </a:xfrm>
          <a:prstGeom prst="rect">
            <a:avLst/>
          </a:prstGeom>
        </p:spPr>
      </p:pic>
    </p:spTree>
    <p:extLst>
      <p:ext uri="{BB962C8B-B14F-4D97-AF65-F5344CB8AC3E}">
        <p14:creationId xmlns:p14="http://schemas.microsoft.com/office/powerpoint/2010/main" val="4019531820"/>
      </p:ext>
    </p:extLst>
  </p:cSld>
  <p:clrMapOvr>
    <a:masterClrMapping/>
  </p:clrMapOvr>
  <p:transition spd="slow">
    <p:push/>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3041073" y="768694"/>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4.1</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回归问题的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p>
        </p:txBody>
      </p:sp>
      <p:sp>
        <p:nvSpPr>
          <p:cNvPr id="3" name="文本框 2">
            <a:extLst>
              <a:ext uri="{FF2B5EF4-FFF2-40B4-BE49-F238E27FC236}">
                <a16:creationId xmlns:a16="http://schemas.microsoft.com/office/drawing/2014/main" id="{02CC26FA-80BF-BD61-D005-CEFF3AF27508}"/>
              </a:ext>
            </a:extLst>
          </p:cNvPr>
          <p:cNvSpPr txBox="1"/>
          <p:nvPr/>
        </p:nvSpPr>
        <p:spPr>
          <a:xfrm>
            <a:off x="414062" y="1195099"/>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回归问题其他损失函数</a:t>
            </a:r>
          </a:p>
        </p:txBody>
      </p:sp>
      <p:sp>
        <p:nvSpPr>
          <p:cNvPr id="5" name="TextBox 2">
            <a:extLst>
              <a:ext uri="{FF2B5EF4-FFF2-40B4-BE49-F238E27FC236}">
                <a16:creationId xmlns:a16="http://schemas.microsoft.com/office/drawing/2014/main" id="{2C1AADEA-D260-FCD1-084C-8093B396A6B6}"/>
              </a:ext>
            </a:extLst>
          </p:cNvPr>
          <p:cNvSpPr txBox="1"/>
          <p:nvPr/>
        </p:nvSpPr>
        <p:spPr>
          <a:xfrm>
            <a:off x="414061" y="1587533"/>
            <a:ext cx="11307315" cy="96866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对于回归问题的损失函数，可以根据需要取成不同的形式。</a:t>
            </a:r>
          </a:p>
          <a:p>
            <a:pPr marL="342900" indent="-342900" algn="just">
              <a:lnSpc>
                <a:spcPts val="3600"/>
              </a:lnSpc>
              <a:spcAft>
                <a:spcPts val="0"/>
              </a:spcAft>
              <a:buFont typeface="Wingdings" panose="05000000000000000000" pitchFamily="2" charset="2"/>
              <a:buChar char="Ø"/>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Laplace </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损失函数：</a:t>
            </a:r>
            <a:endPar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767286EB-4FE2-4C26-91E8-027FF4779B2D}"/>
              </a:ext>
            </a:extLst>
          </p:cNvPr>
          <p:cNvPicPr>
            <a:picLocks noChangeAspect="1"/>
          </p:cNvPicPr>
          <p:nvPr/>
        </p:nvPicPr>
        <p:blipFill>
          <a:blip r:embed="rId3"/>
          <a:stretch>
            <a:fillRect/>
          </a:stretch>
        </p:blipFill>
        <p:spPr>
          <a:xfrm>
            <a:off x="4451068" y="2261314"/>
            <a:ext cx="3430461" cy="589764"/>
          </a:xfrm>
          <a:prstGeom prst="rect">
            <a:avLst/>
          </a:prstGeom>
        </p:spPr>
      </p:pic>
      <p:sp>
        <p:nvSpPr>
          <p:cNvPr id="9" name="TextBox 2">
            <a:extLst>
              <a:ext uri="{FF2B5EF4-FFF2-40B4-BE49-F238E27FC236}">
                <a16:creationId xmlns:a16="http://schemas.microsoft.com/office/drawing/2014/main" id="{708ECF67-6017-F274-EAC5-1A138BEB3B38}"/>
              </a:ext>
            </a:extLst>
          </p:cNvPr>
          <p:cNvSpPr txBox="1"/>
          <p:nvPr/>
        </p:nvSpPr>
        <p:spPr>
          <a:xfrm>
            <a:off x="414060" y="2809695"/>
            <a:ext cx="11152628" cy="1430328"/>
          </a:xfrm>
          <a:prstGeom prst="rect">
            <a:avLst/>
          </a:prstGeom>
          <a:noFill/>
        </p:spPr>
        <p:txBody>
          <a:bodyPr wrap="square" rtlCol="0">
            <a:spAutoFit/>
          </a:bodyPr>
          <a:lstStyle/>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相比较于平方损失函数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Laplace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损失函数不易受到异常值的影响，因而更稳健。</a:t>
            </a:r>
          </a:p>
          <a:p>
            <a:pPr marL="342900" indent="-342900" algn="just">
              <a:lnSpc>
                <a:spcPts val="3600"/>
              </a:lnSpc>
              <a:spcAft>
                <a:spcPts val="0"/>
              </a:spcAft>
              <a:buFont typeface="Wingdings" panose="05000000000000000000" pitchFamily="2" charset="2"/>
              <a:buChar char="Ø"/>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Huber </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损失函数：</a:t>
            </a:r>
          </a:p>
        </p:txBody>
      </p:sp>
      <p:pic>
        <p:nvPicPr>
          <p:cNvPr id="10" name="图片 9">
            <a:extLst>
              <a:ext uri="{FF2B5EF4-FFF2-40B4-BE49-F238E27FC236}">
                <a16:creationId xmlns:a16="http://schemas.microsoft.com/office/drawing/2014/main" id="{4985D822-5ADC-0156-D4E2-108292415FDD}"/>
              </a:ext>
            </a:extLst>
          </p:cNvPr>
          <p:cNvPicPr>
            <a:picLocks noChangeAspect="1"/>
          </p:cNvPicPr>
          <p:nvPr/>
        </p:nvPicPr>
        <p:blipFill rotWithShape="1">
          <a:blip r:embed="rId4"/>
          <a:srcRect l="10920" t="1540"/>
          <a:stretch/>
        </p:blipFill>
        <p:spPr>
          <a:xfrm>
            <a:off x="4015818" y="2895123"/>
            <a:ext cx="551516" cy="337621"/>
          </a:xfrm>
          <a:prstGeom prst="rect">
            <a:avLst/>
          </a:prstGeom>
        </p:spPr>
      </p:pic>
      <p:pic>
        <p:nvPicPr>
          <p:cNvPr id="11" name="图片 10">
            <a:extLst>
              <a:ext uri="{FF2B5EF4-FFF2-40B4-BE49-F238E27FC236}">
                <a16:creationId xmlns:a16="http://schemas.microsoft.com/office/drawing/2014/main" id="{49F17D03-0130-3973-8B54-67A5AF58B825}"/>
              </a:ext>
            </a:extLst>
          </p:cNvPr>
          <p:cNvPicPr>
            <a:picLocks noChangeAspect="1"/>
          </p:cNvPicPr>
          <p:nvPr/>
        </p:nvPicPr>
        <p:blipFill rotWithShape="1">
          <a:blip r:embed="rId5"/>
          <a:srcRect t="9897"/>
          <a:stretch/>
        </p:blipFill>
        <p:spPr>
          <a:xfrm>
            <a:off x="3041073" y="4154769"/>
            <a:ext cx="6619875" cy="1115698"/>
          </a:xfrm>
          <a:prstGeom prst="rect">
            <a:avLst/>
          </a:prstGeom>
        </p:spPr>
      </p:pic>
      <p:sp>
        <p:nvSpPr>
          <p:cNvPr id="12" name="TextBox 2">
            <a:extLst>
              <a:ext uri="{FF2B5EF4-FFF2-40B4-BE49-F238E27FC236}">
                <a16:creationId xmlns:a16="http://schemas.microsoft.com/office/drawing/2014/main" id="{22A73C0F-DDD8-3061-7E3A-400541A99585}"/>
              </a:ext>
            </a:extLst>
          </p:cNvPr>
          <p:cNvSpPr txBox="1"/>
          <p:nvPr/>
        </p:nvSpPr>
        <p:spPr>
          <a:xfrm>
            <a:off x="414059" y="5067990"/>
            <a:ext cx="11152629" cy="1895712"/>
          </a:xfrm>
          <a:prstGeom prst="rect">
            <a:avLst/>
          </a:prstGeom>
          <a:noFill/>
        </p:spPr>
        <p:txBody>
          <a:bodyPr wrap="square" rtlCol="0">
            <a:spAutoFit/>
          </a:bodyPr>
          <a:lstStyle/>
          <a:p>
            <a:pPr lvl="1"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δ</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为松弛参数。通过其表达式可以看出，如果误差绝对值较小时，使用平方损失函数；如果误差绝对值较大，则使用绝对值损失函数。因此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Huber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损失函数结合了平方损失函数与绝对值损失函数的优点。</a:t>
            </a:r>
          </a:p>
          <a:p>
            <a:pPr lvl="1" algn="just">
              <a:lnSpc>
                <a:spcPts val="3600"/>
              </a:lnSpc>
              <a:spcAft>
                <a:spcPts val="0"/>
              </a:spcAft>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590125451"/>
      </p:ext>
    </p:extLst>
  </p:cSld>
  <p:clrMapOvr>
    <a:masterClrMapping/>
  </p:clrMapOvr>
  <p:transition spd="slow">
    <p:push/>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3551094" y="732856"/>
            <a:ext cx="6109854" cy="1077218"/>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4.2</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梯度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方法</a:t>
            </a: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02CC26FA-80BF-BD61-D005-CEFF3AF27508}"/>
              </a:ext>
            </a:extLst>
          </p:cNvPr>
          <p:cNvSpPr txBox="1"/>
          <p:nvPr/>
        </p:nvSpPr>
        <p:spPr>
          <a:xfrm>
            <a:off x="414059" y="1121144"/>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梯度 </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p>
        </p:txBody>
      </p:sp>
      <p:sp>
        <p:nvSpPr>
          <p:cNvPr id="5" name="TextBox 2">
            <a:extLst>
              <a:ext uri="{FF2B5EF4-FFF2-40B4-BE49-F238E27FC236}">
                <a16:creationId xmlns:a16="http://schemas.microsoft.com/office/drawing/2014/main" id="{2C1AADEA-D260-FCD1-084C-8093B396A6B6}"/>
              </a:ext>
            </a:extLst>
          </p:cNvPr>
          <p:cNvSpPr txBox="1"/>
          <p:nvPr/>
        </p:nvSpPr>
        <p:spPr>
          <a:xfrm>
            <a:off x="480766" y="1587533"/>
            <a:ext cx="11199044" cy="281532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根据前面的理论剖析，</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可视为加性模型中利用坐标下降法优化指数型损失函数的过程。在此基础上，</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Friedma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提出</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梯度</a:t>
            </a:r>
            <a:r>
              <a:rPr lang="en-US" altLang="zh-CN" sz="2400" b="1" dirty="0" err="1">
                <a:latin typeface="Times New Roman" panose="02020603050405020304" pitchFamily="18" charset="0"/>
                <a:ea typeface="楷体" panose="02010609060101010101" pitchFamily="49" charset="-122"/>
                <a:cs typeface="Times New Roman" panose="02020603050405020304" pitchFamily="18" charset="0"/>
              </a:rPr>
              <a:t>Boostin</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算法</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gradientboosting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），简称为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GBM</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gradient boosting machine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GBM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思想：以非参数方法估计基函数，并在“函数空间”使用梯度下降法求解。</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假设训练数据                                        ，若以函数         来预测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Y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，则在总体中的</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平均损失</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expected loss function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a:t>
            </a:r>
          </a:p>
        </p:txBody>
      </p:sp>
      <p:pic>
        <p:nvPicPr>
          <p:cNvPr id="4" name="图片 3">
            <a:extLst>
              <a:ext uri="{FF2B5EF4-FFF2-40B4-BE49-F238E27FC236}">
                <a16:creationId xmlns:a16="http://schemas.microsoft.com/office/drawing/2014/main" id="{F87D2033-EFD8-3BF2-13BE-6D1DECB1F54E}"/>
              </a:ext>
            </a:extLst>
          </p:cNvPr>
          <p:cNvPicPr>
            <a:picLocks noChangeAspect="1"/>
          </p:cNvPicPr>
          <p:nvPr/>
        </p:nvPicPr>
        <p:blipFill>
          <a:blip r:embed="rId3"/>
          <a:stretch>
            <a:fillRect/>
          </a:stretch>
        </p:blipFill>
        <p:spPr>
          <a:xfrm>
            <a:off x="2752823" y="3516836"/>
            <a:ext cx="3009900" cy="333375"/>
          </a:xfrm>
          <a:prstGeom prst="rect">
            <a:avLst/>
          </a:prstGeom>
        </p:spPr>
      </p:pic>
      <p:pic>
        <p:nvPicPr>
          <p:cNvPr id="7" name="图片 6">
            <a:extLst>
              <a:ext uri="{FF2B5EF4-FFF2-40B4-BE49-F238E27FC236}">
                <a16:creationId xmlns:a16="http://schemas.microsoft.com/office/drawing/2014/main" id="{815FA77A-6CE8-698C-0BF1-7C793BF37969}"/>
              </a:ext>
            </a:extLst>
          </p:cNvPr>
          <p:cNvPicPr>
            <a:picLocks noChangeAspect="1"/>
          </p:cNvPicPr>
          <p:nvPr/>
        </p:nvPicPr>
        <p:blipFill>
          <a:blip r:embed="rId4"/>
          <a:stretch>
            <a:fillRect/>
          </a:stretch>
        </p:blipFill>
        <p:spPr>
          <a:xfrm>
            <a:off x="7459056" y="3516835"/>
            <a:ext cx="742950" cy="333375"/>
          </a:xfrm>
          <a:prstGeom prst="rect">
            <a:avLst/>
          </a:prstGeom>
        </p:spPr>
      </p:pic>
      <p:pic>
        <p:nvPicPr>
          <p:cNvPr id="8" name="图片 7">
            <a:extLst>
              <a:ext uri="{FF2B5EF4-FFF2-40B4-BE49-F238E27FC236}">
                <a16:creationId xmlns:a16="http://schemas.microsoft.com/office/drawing/2014/main" id="{EE95ABFE-5ABD-441B-01B1-CE80B15C1498}"/>
              </a:ext>
            </a:extLst>
          </p:cNvPr>
          <p:cNvPicPr>
            <a:picLocks noChangeAspect="1"/>
          </p:cNvPicPr>
          <p:nvPr/>
        </p:nvPicPr>
        <p:blipFill>
          <a:blip r:embed="rId5"/>
          <a:stretch>
            <a:fillRect/>
          </a:stretch>
        </p:blipFill>
        <p:spPr>
          <a:xfrm>
            <a:off x="4999200" y="4510136"/>
            <a:ext cx="2162175" cy="571500"/>
          </a:xfrm>
          <a:prstGeom prst="rect">
            <a:avLst/>
          </a:prstGeom>
        </p:spPr>
      </p:pic>
      <p:pic>
        <p:nvPicPr>
          <p:cNvPr id="13" name="图片 12">
            <a:extLst>
              <a:ext uri="{FF2B5EF4-FFF2-40B4-BE49-F238E27FC236}">
                <a16:creationId xmlns:a16="http://schemas.microsoft.com/office/drawing/2014/main" id="{79F1FE8A-EE43-2818-EC7A-DA26F1176095}"/>
              </a:ext>
            </a:extLst>
          </p:cNvPr>
          <p:cNvPicPr>
            <a:picLocks noChangeAspect="1"/>
          </p:cNvPicPr>
          <p:nvPr/>
        </p:nvPicPr>
        <p:blipFill rotWithShape="1">
          <a:blip r:embed="rId6"/>
          <a:srcRect b="45233"/>
          <a:stretch/>
        </p:blipFill>
        <p:spPr>
          <a:xfrm>
            <a:off x="788022" y="5188917"/>
            <a:ext cx="7922556" cy="571500"/>
          </a:xfrm>
          <a:prstGeom prst="rect">
            <a:avLst/>
          </a:prstGeom>
        </p:spPr>
      </p:pic>
      <p:pic>
        <p:nvPicPr>
          <p:cNvPr id="14" name="图片 13">
            <a:extLst>
              <a:ext uri="{FF2B5EF4-FFF2-40B4-BE49-F238E27FC236}">
                <a16:creationId xmlns:a16="http://schemas.microsoft.com/office/drawing/2014/main" id="{7C785185-64EC-2A67-229E-28144D7F87EB}"/>
              </a:ext>
            </a:extLst>
          </p:cNvPr>
          <p:cNvPicPr>
            <a:picLocks noChangeAspect="1"/>
          </p:cNvPicPr>
          <p:nvPr/>
        </p:nvPicPr>
        <p:blipFill>
          <a:blip r:embed="rId7"/>
          <a:stretch>
            <a:fillRect/>
          </a:stretch>
        </p:blipFill>
        <p:spPr>
          <a:xfrm>
            <a:off x="4363431" y="5700559"/>
            <a:ext cx="3838575" cy="628650"/>
          </a:xfrm>
          <a:prstGeom prst="rect">
            <a:avLst/>
          </a:prstGeom>
        </p:spPr>
      </p:pic>
    </p:spTree>
    <p:extLst>
      <p:ext uri="{BB962C8B-B14F-4D97-AF65-F5344CB8AC3E}">
        <p14:creationId xmlns:p14="http://schemas.microsoft.com/office/powerpoint/2010/main" val="2401966339"/>
      </p:ext>
    </p:extLst>
  </p:cSld>
  <p:clrMapOvr>
    <a:masterClrMapping/>
  </p:clrMapOvr>
  <p:transition spd="slow">
    <p:push/>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3551094" y="732856"/>
            <a:ext cx="6109854" cy="1077218"/>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4.2</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梯度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方法</a:t>
            </a: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02CC26FA-80BF-BD61-D005-CEFF3AF27508}"/>
              </a:ext>
            </a:extLst>
          </p:cNvPr>
          <p:cNvSpPr txBox="1"/>
          <p:nvPr/>
        </p:nvSpPr>
        <p:spPr>
          <a:xfrm>
            <a:off x="414059" y="1121144"/>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梯度 </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p>
        </p:txBody>
      </p:sp>
      <p:sp>
        <p:nvSpPr>
          <p:cNvPr id="5" name="TextBox 2">
            <a:extLst>
              <a:ext uri="{FF2B5EF4-FFF2-40B4-BE49-F238E27FC236}">
                <a16:creationId xmlns:a16="http://schemas.microsoft.com/office/drawing/2014/main" id="{2C1AADEA-D260-FCD1-084C-8093B396A6B6}"/>
              </a:ext>
            </a:extLst>
          </p:cNvPr>
          <p:cNvSpPr txBox="1"/>
          <p:nvPr/>
        </p:nvSpPr>
        <p:spPr>
          <a:xfrm>
            <a:off x="480766" y="1587533"/>
            <a:ext cx="1119904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利用期望的性质将上式写成</a:t>
            </a:r>
          </a:p>
        </p:txBody>
      </p:sp>
      <p:pic>
        <p:nvPicPr>
          <p:cNvPr id="6" name="图片 5">
            <a:extLst>
              <a:ext uri="{FF2B5EF4-FFF2-40B4-BE49-F238E27FC236}">
                <a16:creationId xmlns:a16="http://schemas.microsoft.com/office/drawing/2014/main" id="{5B0C319F-6374-4486-B5CE-5FA688BE1841}"/>
              </a:ext>
            </a:extLst>
          </p:cNvPr>
          <p:cNvPicPr>
            <a:picLocks noChangeAspect="1"/>
          </p:cNvPicPr>
          <p:nvPr/>
        </p:nvPicPr>
        <p:blipFill>
          <a:blip r:embed="rId3"/>
          <a:stretch>
            <a:fillRect/>
          </a:stretch>
        </p:blipFill>
        <p:spPr>
          <a:xfrm>
            <a:off x="3829050" y="2094531"/>
            <a:ext cx="4533900" cy="1104900"/>
          </a:xfrm>
          <a:prstGeom prst="rect">
            <a:avLst/>
          </a:prstGeom>
        </p:spPr>
      </p:pic>
      <p:sp>
        <p:nvSpPr>
          <p:cNvPr id="9" name="TextBox 2">
            <a:extLst>
              <a:ext uri="{FF2B5EF4-FFF2-40B4-BE49-F238E27FC236}">
                <a16:creationId xmlns:a16="http://schemas.microsoft.com/office/drawing/2014/main" id="{E59F6418-F84D-D8E9-E75A-6440162F5E80}"/>
              </a:ext>
            </a:extLst>
          </p:cNvPr>
          <p:cNvSpPr txBox="1"/>
          <p:nvPr/>
        </p:nvSpPr>
        <p:spPr>
          <a:xfrm>
            <a:off x="480766" y="3103056"/>
            <a:ext cx="1119904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因而最小化问题等价为</a:t>
            </a:r>
          </a:p>
        </p:txBody>
      </p:sp>
      <p:pic>
        <p:nvPicPr>
          <p:cNvPr id="10" name="图片 9">
            <a:extLst>
              <a:ext uri="{FF2B5EF4-FFF2-40B4-BE49-F238E27FC236}">
                <a16:creationId xmlns:a16="http://schemas.microsoft.com/office/drawing/2014/main" id="{D510D13A-9F61-9D5B-BD95-6D9B273E0968}"/>
              </a:ext>
            </a:extLst>
          </p:cNvPr>
          <p:cNvPicPr>
            <a:picLocks noChangeAspect="1"/>
          </p:cNvPicPr>
          <p:nvPr/>
        </p:nvPicPr>
        <p:blipFill>
          <a:blip r:embed="rId4"/>
          <a:stretch>
            <a:fillRect/>
          </a:stretch>
        </p:blipFill>
        <p:spPr>
          <a:xfrm>
            <a:off x="4833004" y="3678104"/>
            <a:ext cx="5448300" cy="552450"/>
          </a:xfrm>
          <a:prstGeom prst="rect">
            <a:avLst/>
          </a:prstGeom>
        </p:spPr>
      </p:pic>
      <p:sp>
        <p:nvSpPr>
          <p:cNvPr id="11" name="TextBox 2">
            <a:extLst>
              <a:ext uri="{FF2B5EF4-FFF2-40B4-BE49-F238E27FC236}">
                <a16:creationId xmlns:a16="http://schemas.microsoft.com/office/drawing/2014/main" id="{B35873B8-4FF1-B0A0-0B97-ACCF0BBA49BE}"/>
              </a:ext>
            </a:extLst>
          </p:cNvPr>
          <p:cNvSpPr txBox="1"/>
          <p:nvPr/>
        </p:nvSpPr>
        <p:spPr>
          <a:xfrm>
            <a:off x="480766" y="4226934"/>
            <a:ext cx="11199044" cy="96866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使用非参数思想，将          在每个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X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的取值均看作参数。由此，        可视为无穷维向量，故有无穷多参数。在函数空间，进行“泛函梯度下降”方法找最优解。</a:t>
            </a:r>
          </a:p>
        </p:txBody>
      </p:sp>
      <p:pic>
        <p:nvPicPr>
          <p:cNvPr id="12" name="图片 11">
            <a:extLst>
              <a:ext uri="{FF2B5EF4-FFF2-40B4-BE49-F238E27FC236}">
                <a16:creationId xmlns:a16="http://schemas.microsoft.com/office/drawing/2014/main" id="{5132F598-B2B1-2228-8BD6-B14A049FABB7}"/>
              </a:ext>
            </a:extLst>
          </p:cNvPr>
          <p:cNvPicPr>
            <a:picLocks noChangeAspect="1"/>
          </p:cNvPicPr>
          <p:nvPr/>
        </p:nvPicPr>
        <p:blipFill>
          <a:blip r:embed="rId5"/>
          <a:stretch>
            <a:fillRect/>
          </a:stretch>
        </p:blipFill>
        <p:spPr>
          <a:xfrm>
            <a:off x="3631677" y="4262285"/>
            <a:ext cx="762000" cy="419100"/>
          </a:xfrm>
          <a:prstGeom prst="rect">
            <a:avLst/>
          </a:prstGeom>
        </p:spPr>
      </p:pic>
      <p:pic>
        <p:nvPicPr>
          <p:cNvPr id="15" name="图片 14">
            <a:extLst>
              <a:ext uri="{FF2B5EF4-FFF2-40B4-BE49-F238E27FC236}">
                <a16:creationId xmlns:a16="http://schemas.microsoft.com/office/drawing/2014/main" id="{A51D7B1D-AA76-139F-B7A8-39CAD26952A3}"/>
              </a:ext>
            </a:extLst>
          </p:cNvPr>
          <p:cNvPicPr>
            <a:picLocks noChangeAspect="1"/>
          </p:cNvPicPr>
          <p:nvPr/>
        </p:nvPicPr>
        <p:blipFill>
          <a:blip r:embed="rId5"/>
          <a:stretch>
            <a:fillRect/>
          </a:stretch>
        </p:blipFill>
        <p:spPr>
          <a:xfrm>
            <a:off x="9279948" y="4262285"/>
            <a:ext cx="762000" cy="419100"/>
          </a:xfrm>
          <a:prstGeom prst="rect">
            <a:avLst/>
          </a:prstGeom>
        </p:spPr>
      </p:pic>
    </p:spTree>
    <p:extLst>
      <p:ext uri="{BB962C8B-B14F-4D97-AF65-F5344CB8AC3E}">
        <p14:creationId xmlns:p14="http://schemas.microsoft.com/office/powerpoint/2010/main" val="3785800611"/>
      </p:ext>
    </p:extLst>
  </p:cSld>
  <p:clrMapOvr>
    <a:masterClrMapping/>
  </p:clrMapOvr>
  <p:transition spd="slow">
    <p:push/>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3551094" y="732856"/>
            <a:ext cx="6109854" cy="1077218"/>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4.2</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梯度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方法</a:t>
            </a: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02CC26FA-80BF-BD61-D005-CEFF3AF27508}"/>
              </a:ext>
            </a:extLst>
          </p:cNvPr>
          <p:cNvSpPr txBox="1"/>
          <p:nvPr/>
        </p:nvSpPr>
        <p:spPr>
          <a:xfrm>
            <a:off x="414059" y="1121144"/>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梯度 </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p>
        </p:txBody>
      </p:sp>
      <p:sp>
        <p:nvSpPr>
          <p:cNvPr id="5" name="TextBox 2">
            <a:extLst>
              <a:ext uri="{FF2B5EF4-FFF2-40B4-BE49-F238E27FC236}">
                <a16:creationId xmlns:a16="http://schemas.microsoft.com/office/drawing/2014/main" id="{2C1AADEA-D260-FCD1-084C-8093B396A6B6}"/>
              </a:ext>
            </a:extLst>
          </p:cNvPr>
          <p:cNvSpPr txBox="1"/>
          <p:nvPr/>
        </p:nvSpPr>
        <p:spPr>
          <a:xfrm>
            <a:off x="480766" y="1587533"/>
            <a:ext cx="1119904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假设模型为加法模型：</a:t>
            </a:r>
          </a:p>
        </p:txBody>
      </p:sp>
      <p:sp>
        <p:nvSpPr>
          <p:cNvPr id="9" name="TextBox 2">
            <a:extLst>
              <a:ext uri="{FF2B5EF4-FFF2-40B4-BE49-F238E27FC236}">
                <a16:creationId xmlns:a16="http://schemas.microsoft.com/office/drawing/2014/main" id="{E59F6418-F84D-D8E9-E75A-6440162F5E80}"/>
              </a:ext>
            </a:extLst>
          </p:cNvPr>
          <p:cNvSpPr txBox="1"/>
          <p:nvPr/>
        </p:nvSpPr>
        <p:spPr>
          <a:xfrm>
            <a:off x="480766" y="2459562"/>
            <a:ext cx="1119904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利用梯度下降算法，则</a:t>
            </a:r>
          </a:p>
        </p:txBody>
      </p:sp>
      <p:sp>
        <p:nvSpPr>
          <p:cNvPr id="11" name="TextBox 2">
            <a:extLst>
              <a:ext uri="{FF2B5EF4-FFF2-40B4-BE49-F238E27FC236}">
                <a16:creationId xmlns:a16="http://schemas.microsoft.com/office/drawing/2014/main" id="{B35873B8-4FF1-B0A0-0B97-ACCF0BBA49BE}"/>
              </a:ext>
            </a:extLst>
          </p:cNvPr>
          <p:cNvSpPr txBox="1"/>
          <p:nvPr/>
        </p:nvSpPr>
        <p:spPr>
          <a:xfrm>
            <a:off x="477889" y="3428999"/>
            <a:ext cx="1119904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其中 </a:t>
            </a:r>
            <a:r>
              <a:rPr lang="el-GR" altLang="zh-CN" sz="2400" dirty="0">
                <a:latin typeface="Times New Roman" panose="02020603050405020304" pitchFamily="18" charset="0"/>
                <a:ea typeface="楷体" panose="02010609060101010101" pitchFamily="49" charset="-122"/>
                <a:cs typeface="Times New Roman" panose="02020603050405020304" pitchFamily="18" charset="0"/>
              </a:rPr>
              <a:t>ρ</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为步长，也称为</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学习率</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learning rate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），且</a:t>
            </a:r>
          </a:p>
        </p:txBody>
      </p:sp>
      <p:pic>
        <p:nvPicPr>
          <p:cNvPr id="4" name="图片 3">
            <a:extLst>
              <a:ext uri="{FF2B5EF4-FFF2-40B4-BE49-F238E27FC236}">
                <a16:creationId xmlns:a16="http://schemas.microsoft.com/office/drawing/2014/main" id="{5E76F8CB-A726-4DF8-B032-1183463A0A06}"/>
              </a:ext>
            </a:extLst>
          </p:cNvPr>
          <p:cNvPicPr>
            <a:picLocks noChangeAspect="1"/>
          </p:cNvPicPr>
          <p:nvPr/>
        </p:nvPicPr>
        <p:blipFill>
          <a:blip r:embed="rId3"/>
          <a:stretch>
            <a:fillRect/>
          </a:stretch>
        </p:blipFill>
        <p:spPr>
          <a:xfrm>
            <a:off x="4833004" y="1841032"/>
            <a:ext cx="2047875" cy="800100"/>
          </a:xfrm>
          <a:prstGeom prst="rect">
            <a:avLst/>
          </a:prstGeom>
        </p:spPr>
      </p:pic>
      <p:pic>
        <p:nvPicPr>
          <p:cNvPr id="7" name="图片 6">
            <a:extLst>
              <a:ext uri="{FF2B5EF4-FFF2-40B4-BE49-F238E27FC236}">
                <a16:creationId xmlns:a16="http://schemas.microsoft.com/office/drawing/2014/main" id="{E8E28E46-8AEA-5EA4-7E6B-9E9131280019}"/>
              </a:ext>
            </a:extLst>
          </p:cNvPr>
          <p:cNvPicPr>
            <a:picLocks noChangeAspect="1"/>
          </p:cNvPicPr>
          <p:nvPr/>
        </p:nvPicPr>
        <p:blipFill>
          <a:blip r:embed="rId4"/>
          <a:stretch>
            <a:fillRect/>
          </a:stretch>
        </p:blipFill>
        <p:spPr>
          <a:xfrm>
            <a:off x="4833004" y="2843182"/>
            <a:ext cx="5596645" cy="585817"/>
          </a:xfrm>
          <a:prstGeom prst="rect">
            <a:avLst/>
          </a:prstGeom>
        </p:spPr>
      </p:pic>
      <p:pic>
        <p:nvPicPr>
          <p:cNvPr id="8" name="图片 7">
            <a:extLst>
              <a:ext uri="{FF2B5EF4-FFF2-40B4-BE49-F238E27FC236}">
                <a16:creationId xmlns:a16="http://schemas.microsoft.com/office/drawing/2014/main" id="{929E4858-4625-19EC-AB8F-1E5CEBEA1AA5}"/>
              </a:ext>
            </a:extLst>
          </p:cNvPr>
          <p:cNvPicPr>
            <a:picLocks noChangeAspect="1"/>
          </p:cNvPicPr>
          <p:nvPr/>
        </p:nvPicPr>
        <p:blipFill>
          <a:blip r:embed="rId5"/>
          <a:stretch>
            <a:fillRect/>
          </a:stretch>
        </p:blipFill>
        <p:spPr>
          <a:xfrm>
            <a:off x="2304824" y="4163848"/>
            <a:ext cx="8124825" cy="1000125"/>
          </a:xfrm>
          <a:prstGeom prst="rect">
            <a:avLst/>
          </a:prstGeom>
        </p:spPr>
      </p:pic>
    </p:spTree>
    <p:extLst>
      <p:ext uri="{BB962C8B-B14F-4D97-AF65-F5344CB8AC3E}">
        <p14:creationId xmlns:p14="http://schemas.microsoft.com/office/powerpoint/2010/main" val="2820929830"/>
      </p:ext>
    </p:extLst>
  </p:cSld>
  <p:clrMapOvr>
    <a:masterClrMapping/>
  </p:clrMapOvr>
  <p:transition spd="slow">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3551094" y="732856"/>
            <a:ext cx="6109854" cy="1077218"/>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4.2</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梯度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方法</a:t>
            </a: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02CC26FA-80BF-BD61-D005-CEFF3AF27508}"/>
              </a:ext>
            </a:extLst>
          </p:cNvPr>
          <p:cNvSpPr txBox="1"/>
          <p:nvPr/>
        </p:nvSpPr>
        <p:spPr>
          <a:xfrm>
            <a:off x="414059" y="1121144"/>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梯度 </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p>
        </p:txBody>
      </p:sp>
      <p:sp>
        <p:nvSpPr>
          <p:cNvPr id="5" name="TextBox 2">
            <a:extLst>
              <a:ext uri="{FF2B5EF4-FFF2-40B4-BE49-F238E27FC236}">
                <a16:creationId xmlns:a16="http://schemas.microsoft.com/office/drawing/2014/main" id="{2C1AADEA-D260-FCD1-084C-8093B396A6B6}"/>
              </a:ext>
            </a:extLst>
          </p:cNvPr>
          <p:cNvSpPr txBox="1"/>
          <p:nvPr/>
        </p:nvSpPr>
        <p:spPr>
          <a:xfrm>
            <a:off x="480766" y="1587533"/>
            <a:ext cx="1119904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假设泛函正则性足够好，能够交换微积分次序，则</a:t>
            </a:r>
          </a:p>
        </p:txBody>
      </p:sp>
      <p:sp>
        <p:nvSpPr>
          <p:cNvPr id="9" name="TextBox 2">
            <a:extLst>
              <a:ext uri="{FF2B5EF4-FFF2-40B4-BE49-F238E27FC236}">
                <a16:creationId xmlns:a16="http://schemas.microsoft.com/office/drawing/2014/main" id="{E59F6418-F84D-D8E9-E75A-6440162F5E80}"/>
              </a:ext>
            </a:extLst>
          </p:cNvPr>
          <p:cNvSpPr txBox="1"/>
          <p:nvPr/>
        </p:nvSpPr>
        <p:spPr>
          <a:xfrm>
            <a:off x="414059" y="2589022"/>
            <a:ext cx="1119904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ρ</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通过下式给出</a:t>
            </a:r>
          </a:p>
        </p:txBody>
      </p:sp>
      <p:sp>
        <p:nvSpPr>
          <p:cNvPr id="11" name="TextBox 2">
            <a:extLst>
              <a:ext uri="{FF2B5EF4-FFF2-40B4-BE49-F238E27FC236}">
                <a16:creationId xmlns:a16="http://schemas.microsoft.com/office/drawing/2014/main" id="{B35873B8-4FF1-B0A0-0B97-ACCF0BBA49BE}"/>
              </a:ext>
            </a:extLst>
          </p:cNvPr>
          <p:cNvSpPr txBox="1"/>
          <p:nvPr/>
        </p:nvSpPr>
        <p:spPr>
          <a:xfrm>
            <a:off x="414059" y="3587249"/>
            <a:ext cx="11199044" cy="96866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因为训练数据的有限性，这种非参数统计的方法在实际应用中是行不通的。为解决此问题，首先假设</a:t>
            </a:r>
          </a:p>
        </p:txBody>
      </p:sp>
      <p:pic>
        <p:nvPicPr>
          <p:cNvPr id="6" name="图片 5">
            <a:extLst>
              <a:ext uri="{FF2B5EF4-FFF2-40B4-BE49-F238E27FC236}">
                <a16:creationId xmlns:a16="http://schemas.microsoft.com/office/drawing/2014/main" id="{574463E3-70E2-D3F5-1780-3A1434D16202}"/>
              </a:ext>
            </a:extLst>
          </p:cNvPr>
          <p:cNvPicPr>
            <a:picLocks noChangeAspect="1"/>
          </p:cNvPicPr>
          <p:nvPr/>
        </p:nvPicPr>
        <p:blipFill>
          <a:blip r:embed="rId3"/>
          <a:stretch>
            <a:fillRect/>
          </a:stretch>
        </p:blipFill>
        <p:spPr>
          <a:xfrm>
            <a:off x="3827773" y="2020108"/>
            <a:ext cx="6610350" cy="914400"/>
          </a:xfrm>
          <a:prstGeom prst="rect">
            <a:avLst/>
          </a:prstGeom>
        </p:spPr>
      </p:pic>
      <p:pic>
        <p:nvPicPr>
          <p:cNvPr id="10" name="图片 9">
            <a:extLst>
              <a:ext uri="{FF2B5EF4-FFF2-40B4-BE49-F238E27FC236}">
                <a16:creationId xmlns:a16="http://schemas.microsoft.com/office/drawing/2014/main" id="{2F9F4932-97E9-4F5F-CB64-AAE3F34D510B}"/>
              </a:ext>
            </a:extLst>
          </p:cNvPr>
          <p:cNvPicPr>
            <a:picLocks noChangeAspect="1"/>
          </p:cNvPicPr>
          <p:nvPr/>
        </p:nvPicPr>
        <p:blipFill>
          <a:blip r:embed="rId4"/>
          <a:stretch>
            <a:fillRect/>
          </a:stretch>
        </p:blipFill>
        <p:spPr>
          <a:xfrm>
            <a:off x="3827773" y="3096020"/>
            <a:ext cx="6596505" cy="491229"/>
          </a:xfrm>
          <a:prstGeom prst="rect">
            <a:avLst/>
          </a:prstGeom>
        </p:spPr>
      </p:pic>
      <p:pic>
        <p:nvPicPr>
          <p:cNvPr id="13" name="图片 12">
            <a:extLst>
              <a:ext uri="{FF2B5EF4-FFF2-40B4-BE49-F238E27FC236}">
                <a16:creationId xmlns:a16="http://schemas.microsoft.com/office/drawing/2014/main" id="{39ED8256-297E-5D0D-53DA-75E0C380B248}"/>
              </a:ext>
            </a:extLst>
          </p:cNvPr>
          <p:cNvPicPr>
            <a:picLocks noChangeAspect="1"/>
          </p:cNvPicPr>
          <p:nvPr/>
        </p:nvPicPr>
        <p:blipFill>
          <a:blip r:embed="rId5"/>
          <a:stretch>
            <a:fillRect/>
          </a:stretch>
        </p:blipFill>
        <p:spPr>
          <a:xfrm>
            <a:off x="4343252" y="4361341"/>
            <a:ext cx="6276975" cy="685800"/>
          </a:xfrm>
          <a:prstGeom prst="rect">
            <a:avLst/>
          </a:prstGeom>
        </p:spPr>
      </p:pic>
      <p:pic>
        <p:nvPicPr>
          <p:cNvPr id="14" name="图片 13">
            <a:extLst>
              <a:ext uri="{FF2B5EF4-FFF2-40B4-BE49-F238E27FC236}">
                <a16:creationId xmlns:a16="http://schemas.microsoft.com/office/drawing/2014/main" id="{5610B89A-FCD0-AE3F-621F-35E746A94FD3}"/>
              </a:ext>
            </a:extLst>
          </p:cNvPr>
          <p:cNvPicPr>
            <a:picLocks noChangeAspect="1"/>
          </p:cNvPicPr>
          <p:nvPr/>
        </p:nvPicPr>
        <p:blipFill>
          <a:blip r:embed="rId6"/>
          <a:stretch>
            <a:fillRect/>
          </a:stretch>
        </p:blipFill>
        <p:spPr>
          <a:xfrm>
            <a:off x="795926" y="5156903"/>
            <a:ext cx="3296341" cy="386058"/>
          </a:xfrm>
          <a:prstGeom prst="rect">
            <a:avLst/>
          </a:prstGeom>
        </p:spPr>
      </p:pic>
    </p:spTree>
    <p:extLst>
      <p:ext uri="{BB962C8B-B14F-4D97-AF65-F5344CB8AC3E}">
        <p14:creationId xmlns:p14="http://schemas.microsoft.com/office/powerpoint/2010/main" val="2585421781"/>
      </p:ext>
    </p:extLst>
  </p:cSld>
  <p:clrMapOvr>
    <a:masterClrMapping/>
  </p:clrMapOvr>
  <p:transition spd="slow">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3551094" y="732856"/>
            <a:ext cx="6109854" cy="1077218"/>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4.2</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梯度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方法</a:t>
            </a: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02CC26FA-80BF-BD61-D005-CEFF3AF27508}"/>
              </a:ext>
            </a:extLst>
          </p:cNvPr>
          <p:cNvSpPr txBox="1"/>
          <p:nvPr/>
        </p:nvSpPr>
        <p:spPr>
          <a:xfrm>
            <a:off x="414059" y="1121144"/>
            <a:ext cx="6109854" cy="461665"/>
          </a:xfrm>
          <a:prstGeom prst="rect">
            <a:avLst/>
          </a:prstGeom>
          <a:noFill/>
        </p:spPr>
        <p:txBody>
          <a:bodyPr wrap="square">
            <a:spAutoFit/>
          </a:bodyPr>
          <a:lstStyle/>
          <a:p>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梯度 </a:t>
            </a:r>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a:t>
            </a:r>
          </a:p>
        </p:txBody>
      </p:sp>
      <p:sp>
        <p:nvSpPr>
          <p:cNvPr id="5" name="TextBox 2">
            <a:extLst>
              <a:ext uri="{FF2B5EF4-FFF2-40B4-BE49-F238E27FC236}">
                <a16:creationId xmlns:a16="http://schemas.microsoft.com/office/drawing/2014/main" id="{2C1AADEA-D260-FCD1-084C-8093B396A6B6}"/>
              </a:ext>
            </a:extLst>
          </p:cNvPr>
          <p:cNvSpPr txBox="1"/>
          <p:nvPr/>
        </p:nvSpPr>
        <p:spPr>
          <a:xfrm>
            <a:off x="480766" y="1587533"/>
            <a:ext cx="1119904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根据训练数据，则其梯度方向为</a:t>
            </a:r>
          </a:p>
        </p:txBody>
      </p:sp>
      <p:sp>
        <p:nvSpPr>
          <p:cNvPr id="9" name="TextBox 2">
            <a:extLst>
              <a:ext uri="{FF2B5EF4-FFF2-40B4-BE49-F238E27FC236}">
                <a16:creationId xmlns:a16="http://schemas.microsoft.com/office/drawing/2014/main" id="{E59F6418-F84D-D8E9-E75A-6440162F5E80}"/>
              </a:ext>
            </a:extLst>
          </p:cNvPr>
          <p:cNvSpPr txBox="1"/>
          <p:nvPr/>
        </p:nvSpPr>
        <p:spPr>
          <a:xfrm>
            <a:off x="414059" y="2933335"/>
            <a:ext cx="1119904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因而，选择与负梯度方向最为接近的弱学习器，即</a:t>
            </a:r>
          </a:p>
        </p:txBody>
      </p:sp>
      <p:sp>
        <p:nvSpPr>
          <p:cNvPr id="11" name="TextBox 2">
            <a:extLst>
              <a:ext uri="{FF2B5EF4-FFF2-40B4-BE49-F238E27FC236}">
                <a16:creationId xmlns:a16="http://schemas.microsoft.com/office/drawing/2014/main" id="{B35873B8-4FF1-B0A0-0B97-ACCF0BBA49BE}"/>
              </a:ext>
            </a:extLst>
          </p:cNvPr>
          <p:cNvSpPr txBox="1"/>
          <p:nvPr/>
        </p:nvSpPr>
        <p:spPr>
          <a:xfrm>
            <a:off x="414059" y="4120777"/>
            <a:ext cx="11199044"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求得最优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h(X</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l-GR" altLang="zh-CN" sz="2400" dirty="0">
                <a:latin typeface="Times New Roman" panose="02020603050405020304" pitchFamily="18" charset="0"/>
                <a:ea typeface="楷体" panose="02010609060101010101" pitchFamily="49" charset="-122"/>
                <a:cs typeface="Times New Roman" panose="02020603050405020304" pitchFamily="18" charset="0"/>
              </a:rPr>
              <a:t>γ</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之后，则函数更新为</a:t>
            </a:r>
          </a:p>
        </p:txBody>
      </p:sp>
      <p:pic>
        <p:nvPicPr>
          <p:cNvPr id="4" name="图片 3">
            <a:extLst>
              <a:ext uri="{FF2B5EF4-FFF2-40B4-BE49-F238E27FC236}">
                <a16:creationId xmlns:a16="http://schemas.microsoft.com/office/drawing/2014/main" id="{78E6E68C-A271-2875-1F11-15BFAA82284C}"/>
              </a:ext>
            </a:extLst>
          </p:cNvPr>
          <p:cNvPicPr>
            <a:picLocks noChangeAspect="1"/>
          </p:cNvPicPr>
          <p:nvPr/>
        </p:nvPicPr>
        <p:blipFill>
          <a:blip r:embed="rId3"/>
          <a:stretch>
            <a:fillRect/>
          </a:stretch>
        </p:blipFill>
        <p:spPr>
          <a:xfrm>
            <a:off x="3303800" y="2061725"/>
            <a:ext cx="7677150" cy="962025"/>
          </a:xfrm>
          <a:prstGeom prst="rect">
            <a:avLst/>
          </a:prstGeom>
        </p:spPr>
      </p:pic>
      <p:pic>
        <p:nvPicPr>
          <p:cNvPr id="7" name="图片 6">
            <a:extLst>
              <a:ext uri="{FF2B5EF4-FFF2-40B4-BE49-F238E27FC236}">
                <a16:creationId xmlns:a16="http://schemas.microsoft.com/office/drawing/2014/main" id="{E79706F4-797D-A7D3-3D0F-CF5DDF82BB35}"/>
              </a:ext>
            </a:extLst>
          </p:cNvPr>
          <p:cNvPicPr>
            <a:picLocks noChangeAspect="1"/>
          </p:cNvPicPr>
          <p:nvPr/>
        </p:nvPicPr>
        <p:blipFill>
          <a:blip r:embed="rId4"/>
          <a:stretch>
            <a:fillRect/>
          </a:stretch>
        </p:blipFill>
        <p:spPr>
          <a:xfrm>
            <a:off x="3468986" y="3429000"/>
            <a:ext cx="6362700" cy="752475"/>
          </a:xfrm>
          <a:prstGeom prst="rect">
            <a:avLst/>
          </a:prstGeom>
        </p:spPr>
      </p:pic>
      <p:pic>
        <p:nvPicPr>
          <p:cNvPr id="8" name="图片 7">
            <a:extLst>
              <a:ext uri="{FF2B5EF4-FFF2-40B4-BE49-F238E27FC236}">
                <a16:creationId xmlns:a16="http://schemas.microsoft.com/office/drawing/2014/main" id="{0533339C-4F36-C9E6-0B14-1D7DD9EF6266}"/>
              </a:ext>
            </a:extLst>
          </p:cNvPr>
          <p:cNvPicPr>
            <a:picLocks noChangeAspect="1"/>
          </p:cNvPicPr>
          <p:nvPr/>
        </p:nvPicPr>
        <p:blipFill>
          <a:blip r:embed="rId5"/>
          <a:stretch>
            <a:fillRect/>
          </a:stretch>
        </p:blipFill>
        <p:spPr>
          <a:xfrm>
            <a:off x="4446800" y="4756789"/>
            <a:ext cx="5391150" cy="504825"/>
          </a:xfrm>
          <a:prstGeom prst="rect">
            <a:avLst/>
          </a:prstGeom>
        </p:spPr>
      </p:pic>
      <p:pic>
        <p:nvPicPr>
          <p:cNvPr id="12" name="图片 11">
            <a:extLst>
              <a:ext uri="{FF2B5EF4-FFF2-40B4-BE49-F238E27FC236}">
                <a16:creationId xmlns:a16="http://schemas.microsoft.com/office/drawing/2014/main" id="{1C127B6D-E336-D9A1-0A65-16DC4FF28A60}"/>
              </a:ext>
            </a:extLst>
          </p:cNvPr>
          <p:cNvPicPr>
            <a:picLocks noChangeAspect="1"/>
          </p:cNvPicPr>
          <p:nvPr/>
        </p:nvPicPr>
        <p:blipFill>
          <a:blip r:embed="rId6"/>
          <a:stretch>
            <a:fillRect/>
          </a:stretch>
        </p:blipFill>
        <p:spPr>
          <a:xfrm>
            <a:off x="1554461" y="5160593"/>
            <a:ext cx="8277225" cy="1152525"/>
          </a:xfrm>
          <a:prstGeom prst="rect">
            <a:avLst/>
          </a:prstGeom>
        </p:spPr>
      </p:pic>
    </p:spTree>
    <p:extLst>
      <p:ext uri="{BB962C8B-B14F-4D97-AF65-F5344CB8AC3E}">
        <p14:creationId xmlns:p14="http://schemas.microsoft.com/office/powerpoint/2010/main" val="486961987"/>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1EEC2E3-4CEE-AD85-C8AF-416A7B316008}"/>
              </a:ext>
            </a:extLst>
          </p:cNvPr>
          <p:cNvSpPr txBox="1"/>
          <p:nvPr/>
        </p:nvSpPr>
        <p:spPr>
          <a:xfrm>
            <a:off x="311085" y="1309739"/>
            <a:ext cx="11217898" cy="506998"/>
          </a:xfrm>
          <a:prstGeom prst="rect">
            <a:avLst/>
          </a:prstGeom>
          <a:noFill/>
        </p:spPr>
        <p:txBody>
          <a:bodyPr wrap="square" rtlCol="0">
            <a:spAutoFit/>
          </a:bodyPr>
          <a:lstStyle/>
          <a:p>
            <a:pPr algn="just">
              <a:lnSpc>
                <a:spcPts val="3600"/>
              </a:lnSpc>
              <a:spcAft>
                <a:spcPts val="0"/>
              </a:spcAf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集成学习方法基本流程</a:t>
            </a:r>
            <a:r>
              <a:rPr lang="zh-CN" altLang="en-US" sz="2400">
                <a:latin typeface="Times New Roman" panose="02020603050405020304" pitchFamily="18" charset="0"/>
                <a:ea typeface="楷体" panose="02010609060101010101" pitchFamily="49" charset="-122"/>
                <a:cs typeface="Times New Roman" panose="02020603050405020304" pitchFamily="18" charset="0"/>
              </a:rPr>
              <a:t>如图 </a:t>
            </a:r>
            <a:r>
              <a:rPr lang="en-US" altLang="zh-CN" sz="2400">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a:latin typeface="Times New Roman" panose="02020603050405020304" pitchFamily="18" charset="0"/>
                <a:ea typeface="楷体" panose="02010609060101010101" pitchFamily="49" charset="-122"/>
                <a:cs typeface="Times New Roman" panose="02020603050405020304" pitchFamily="18" charset="0"/>
              </a:rPr>
              <a:t>所</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示。</a:t>
            </a:r>
          </a:p>
        </p:txBody>
      </p:sp>
      <p:pic>
        <p:nvPicPr>
          <p:cNvPr id="3" name="图片 2">
            <a:extLst>
              <a:ext uri="{FF2B5EF4-FFF2-40B4-BE49-F238E27FC236}">
                <a16:creationId xmlns:a16="http://schemas.microsoft.com/office/drawing/2014/main" id="{22C858BD-AABC-0346-E30C-BE7F4B8E6C54}"/>
              </a:ext>
            </a:extLst>
          </p:cNvPr>
          <p:cNvPicPr>
            <a:picLocks noChangeAspect="1"/>
          </p:cNvPicPr>
          <p:nvPr/>
        </p:nvPicPr>
        <p:blipFill>
          <a:blip r:embed="rId2"/>
          <a:stretch>
            <a:fillRect/>
          </a:stretch>
        </p:blipFill>
        <p:spPr>
          <a:xfrm>
            <a:off x="1498518" y="1950120"/>
            <a:ext cx="8357560" cy="2744428"/>
          </a:xfrm>
          <a:prstGeom prst="rect">
            <a:avLst/>
          </a:prstGeom>
        </p:spPr>
      </p:pic>
      <p:sp>
        <p:nvSpPr>
          <p:cNvPr id="4" name="文本框 3">
            <a:extLst>
              <a:ext uri="{FF2B5EF4-FFF2-40B4-BE49-F238E27FC236}">
                <a16:creationId xmlns:a16="http://schemas.microsoft.com/office/drawing/2014/main" id="{1020AD99-172E-36F3-24E9-186EA1AE6020}"/>
              </a:ext>
            </a:extLst>
          </p:cNvPr>
          <p:cNvSpPr txBox="1"/>
          <p:nvPr/>
        </p:nvSpPr>
        <p:spPr>
          <a:xfrm>
            <a:off x="3641558" y="5041264"/>
            <a:ext cx="4908884" cy="430887"/>
          </a:xfrm>
          <a:prstGeom prst="rect">
            <a:avLst/>
          </a:prstGeom>
          <a:noFill/>
        </p:spPr>
        <p:txBody>
          <a:bodyPr wrap="square" rtlCol="0">
            <a:spAutoFit/>
          </a:bodyPr>
          <a:lstStyle/>
          <a:p>
            <a:pPr algn="ctr"/>
            <a:r>
              <a:rPr lang="zh-CN" altLang="en-US" sz="2200" b="1" dirty="0">
                <a:latin typeface="Times New Roman" panose="02020603050405020304" pitchFamily="18" charset="0"/>
                <a:cs typeface="Times New Roman" panose="02020603050405020304" pitchFamily="18" charset="0"/>
              </a:rPr>
              <a:t>图</a:t>
            </a:r>
            <a:r>
              <a:rPr lang="en-US" altLang="zh-CN" sz="2200" b="1" dirty="0">
                <a:latin typeface="Times New Roman" panose="02020603050405020304" pitchFamily="18" charset="0"/>
                <a:cs typeface="Times New Roman" panose="02020603050405020304" pitchFamily="18" charset="0"/>
              </a:rPr>
              <a:t>7.1 Boosting </a:t>
            </a:r>
            <a:r>
              <a:rPr lang="zh-CN" altLang="en-US" sz="2200" b="1" dirty="0">
                <a:latin typeface="Times New Roman" panose="02020603050405020304" pitchFamily="18" charset="0"/>
                <a:cs typeface="Times New Roman" panose="02020603050405020304" pitchFamily="18" charset="0"/>
              </a:rPr>
              <a:t>集成学习方法基本流程</a:t>
            </a:r>
          </a:p>
        </p:txBody>
      </p:sp>
    </p:spTree>
    <p:extLst>
      <p:ext uri="{BB962C8B-B14F-4D97-AF65-F5344CB8AC3E}">
        <p14:creationId xmlns:p14="http://schemas.microsoft.com/office/powerpoint/2010/main" val="4081521573"/>
      </p:ext>
    </p:extLst>
  </p:cSld>
  <p:clrMapOvr>
    <a:masterClrMapping/>
  </p:clrMapOvr>
  <p:transition spd="slow">
    <p:push/>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3551094" y="732856"/>
            <a:ext cx="6109854" cy="1077218"/>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4.2</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梯度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方法</a:t>
            </a: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02CC26FA-80BF-BD61-D005-CEFF3AF27508}"/>
              </a:ext>
            </a:extLst>
          </p:cNvPr>
          <p:cNvSpPr txBox="1"/>
          <p:nvPr/>
        </p:nvSpPr>
        <p:spPr>
          <a:xfrm>
            <a:off x="414059" y="1121144"/>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GBDT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方法</a:t>
            </a:r>
          </a:p>
        </p:txBody>
      </p:sp>
      <p:sp>
        <p:nvSpPr>
          <p:cNvPr id="5" name="TextBox 2">
            <a:extLst>
              <a:ext uri="{FF2B5EF4-FFF2-40B4-BE49-F238E27FC236}">
                <a16:creationId xmlns:a16="http://schemas.microsoft.com/office/drawing/2014/main" id="{2C1AADEA-D260-FCD1-084C-8093B396A6B6}"/>
              </a:ext>
            </a:extLst>
          </p:cNvPr>
          <p:cNvSpPr txBox="1"/>
          <p:nvPr/>
        </p:nvSpPr>
        <p:spPr>
          <a:xfrm>
            <a:off x="409301" y="2146885"/>
            <a:ext cx="4675697" cy="327698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以</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GBM</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算法为基础，结合树的思想给出梯度提升决策树</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(gradient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boostingdecision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tree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GBDT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GBDT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以决策树为弱学习器的学习模型，利用梯度</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的方法，完成机器学习任务。直接给出算法如下</a:t>
            </a:r>
          </a:p>
        </p:txBody>
      </p:sp>
      <p:pic>
        <p:nvPicPr>
          <p:cNvPr id="6" name="图片 5">
            <a:extLst>
              <a:ext uri="{FF2B5EF4-FFF2-40B4-BE49-F238E27FC236}">
                <a16:creationId xmlns:a16="http://schemas.microsoft.com/office/drawing/2014/main" id="{28CCE057-13F4-E537-834E-81F33D85BFC6}"/>
              </a:ext>
            </a:extLst>
          </p:cNvPr>
          <p:cNvPicPr>
            <a:picLocks noChangeAspect="1"/>
          </p:cNvPicPr>
          <p:nvPr/>
        </p:nvPicPr>
        <p:blipFill>
          <a:blip r:embed="rId3"/>
          <a:stretch>
            <a:fillRect/>
          </a:stretch>
        </p:blipFill>
        <p:spPr>
          <a:xfrm>
            <a:off x="5256683" y="1271465"/>
            <a:ext cx="6454552" cy="5027829"/>
          </a:xfrm>
          <a:prstGeom prst="rect">
            <a:avLst/>
          </a:prstGeom>
        </p:spPr>
      </p:pic>
    </p:spTree>
    <p:extLst>
      <p:ext uri="{BB962C8B-B14F-4D97-AF65-F5344CB8AC3E}">
        <p14:creationId xmlns:p14="http://schemas.microsoft.com/office/powerpoint/2010/main" val="3764806627"/>
      </p:ext>
    </p:extLst>
  </p:cSld>
  <p:clrMapOvr>
    <a:masterClrMapping/>
  </p:clrMapOvr>
  <p:transition spd="slow">
    <p:push/>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3551094" y="732856"/>
            <a:ext cx="6109854" cy="1077218"/>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4.2</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梯度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方法</a:t>
            </a: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02CC26FA-80BF-BD61-D005-CEFF3AF27508}"/>
              </a:ext>
            </a:extLst>
          </p:cNvPr>
          <p:cNvSpPr txBox="1"/>
          <p:nvPr/>
        </p:nvSpPr>
        <p:spPr>
          <a:xfrm>
            <a:off x="414059" y="1121144"/>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GBDT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方法</a:t>
            </a:r>
          </a:p>
        </p:txBody>
      </p:sp>
      <p:sp>
        <p:nvSpPr>
          <p:cNvPr id="5" name="TextBox 2">
            <a:extLst>
              <a:ext uri="{FF2B5EF4-FFF2-40B4-BE49-F238E27FC236}">
                <a16:creationId xmlns:a16="http://schemas.microsoft.com/office/drawing/2014/main" id="{2C1AADEA-D260-FCD1-084C-8093B396A6B6}"/>
              </a:ext>
            </a:extLst>
          </p:cNvPr>
          <p:cNvSpPr txBox="1"/>
          <p:nvPr/>
        </p:nvSpPr>
        <p:spPr>
          <a:xfrm>
            <a:off x="414060" y="1559674"/>
            <a:ext cx="11363882" cy="466198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注 </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7.6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对上述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GBDT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算法做一些说明：</a:t>
            </a:r>
          </a:p>
          <a:p>
            <a:pPr marL="457200" indent="-457200" algn="just">
              <a:lnSpc>
                <a:spcPts val="3600"/>
              </a:lnSpc>
              <a:spcAft>
                <a:spcPts val="0"/>
              </a:spcAft>
              <a:buFont typeface="+mj-lt"/>
              <a:buAutoNum type="arabicPeriod"/>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步构造初始学习器，即只有一个根节点的初始决策树。</a:t>
            </a:r>
          </a:p>
          <a:p>
            <a:pPr marL="457200" indent="-457200" algn="just">
              <a:lnSpc>
                <a:spcPts val="3600"/>
              </a:lnSpc>
              <a:spcAft>
                <a:spcPts val="0"/>
              </a:spcAft>
              <a:buFont typeface="+mj-lt"/>
              <a:buAutoNum type="arabicPeriod"/>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对于决策树模型，损失函数的常用方式有均方误差损失函数、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Laplace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损失函数、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Huber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损失函数等。</a:t>
            </a:r>
          </a:p>
          <a:p>
            <a:pPr marL="457200" indent="-457200" algn="just">
              <a:lnSpc>
                <a:spcPts val="3600"/>
              </a:lnSpc>
              <a:spcAft>
                <a:spcPts val="0"/>
              </a:spcAft>
              <a:buFont typeface="+mj-lt"/>
              <a:buAutoNum type="arabicPeriod"/>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步计算出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，将其作为残差估计，称其为</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拟残差</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pseudo residuals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a:p>
            <a:pPr marL="457200" indent="-457200" algn="just">
              <a:lnSpc>
                <a:spcPts val="3600"/>
              </a:lnSpc>
              <a:spcAft>
                <a:spcPts val="0"/>
              </a:spcAft>
              <a:buFont typeface="+mj-lt"/>
              <a:buAutoNum type="arabicPeriod"/>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步建立新的训练样本集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gn="just">
              <a:lnSpc>
                <a:spcPts val="3600"/>
              </a:lnSpc>
              <a:spcAft>
                <a:spcPts val="0"/>
              </a:spcAft>
              <a:buFont typeface="+mj-lt"/>
              <a:buAutoNum type="arabicPeriod"/>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gn="just">
              <a:lnSpc>
                <a:spcPts val="3600"/>
              </a:lnSpc>
              <a:spcAft>
                <a:spcPts val="0"/>
              </a:spcAft>
              <a:buFont typeface="+mj-lt"/>
              <a:buAutoNum type="arabicPeriod"/>
            </a:pP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gn="just">
              <a:lnSpc>
                <a:spcPts val="3600"/>
              </a:lnSpc>
              <a:spcAft>
                <a:spcPts val="0"/>
              </a:spcAft>
              <a:buFont typeface="+mj-lt"/>
              <a:buAutoNum type="arabicPeriod"/>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步表示基学习器       中每个叶节点的输出均使得上一轮迭代所取得模型的预测误差达到最小。</a:t>
            </a:r>
          </a:p>
        </p:txBody>
      </p:sp>
      <p:pic>
        <p:nvPicPr>
          <p:cNvPr id="4" name="图片 3">
            <a:extLst>
              <a:ext uri="{FF2B5EF4-FFF2-40B4-BE49-F238E27FC236}">
                <a16:creationId xmlns:a16="http://schemas.microsoft.com/office/drawing/2014/main" id="{0D3D63C0-C4A9-7AF7-FDA1-237657C7116F}"/>
              </a:ext>
            </a:extLst>
          </p:cNvPr>
          <p:cNvPicPr>
            <a:picLocks noChangeAspect="1"/>
          </p:cNvPicPr>
          <p:nvPr/>
        </p:nvPicPr>
        <p:blipFill>
          <a:blip r:embed="rId3"/>
          <a:stretch>
            <a:fillRect/>
          </a:stretch>
        </p:blipFill>
        <p:spPr>
          <a:xfrm>
            <a:off x="3551094" y="4374996"/>
            <a:ext cx="5600700" cy="533400"/>
          </a:xfrm>
          <a:prstGeom prst="rect">
            <a:avLst/>
          </a:prstGeom>
        </p:spPr>
      </p:pic>
      <p:sp>
        <p:nvSpPr>
          <p:cNvPr id="7" name="TextBox 2">
            <a:extLst>
              <a:ext uri="{FF2B5EF4-FFF2-40B4-BE49-F238E27FC236}">
                <a16:creationId xmlns:a16="http://schemas.microsoft.com/office/drawing/2014/main" id="{A7171C37-5572-7D47-8E30-A00D062C2C53}"/>
              </a:ext>
            </a:extLst>
          </p:cNvPr>
          <p:cNvSpPr txBox="1"/>
          <p:nvPr/>
        </p:nvSpPr>
        <p:spPr>
          <a:xfrm>
            <a:off x="669503" y="4813526"/>
            <a:ext cx="11363882" cy="506998"/>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并用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作为训练样本集构造一棵决策树，取此决策树为第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 + 1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个基学习器。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id="{367615D2-9B0C-06F0-700C-BA8003147C4A}"/>
              </a:ext>
            </a:extLst>
          </p:cNvPr>
          <p:cNvPicPr>
            <a:picLocks noChangeAspect="1"/>
          </p:cNvPicPr>
          <p:nvPr/>
        </p:nvPicPr>
        <p:blipFill rotWithShape="1">
          <a:blip r:embed="rId4"/>
          <a:srcRect l="9427" t="11596"/>
          <a:stretch/>
        </p:blipFill>
        <p:spPr>
          <a:xfrm>
            <a:off x="4223207" y="5298326"/>
            <a:ext cx="750560" cy="370500"/>
          </a:xfrm>
          <a:prstGeom prst="rect">
            <a:avLst/>
          </a:prstGeom>
        </p:spPr>
      </p:pic>
    </p:spTree>
    <p:extLst>
      <p:ext uri="{BB962C8B-B14F-4D97-AF65-F5344CB8AC3E}">
        <p14:creationId xmlns:p14="http://schemas.microsoft.com/office/powerpoint/2010/main" val="423212720"/>
      </p:ext>
    </p:extLst>
  </p:cSld>
  <p:clrMapOvr>
    <a:masterClrMapping/>
  </p:clrMapOvr>
  <p:transition spd="slow">
    <p:push/>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3551094" y="732856"/>
            <a:ext cx="6109854" cy="1077218"/>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4.2</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梯度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方法</a:t>
            </a: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02CC26FA-80BF-BD61-D005-CEFF3AF27508}"/>
              </a:ext>
            </a:extLst>
          </p:cNvPr>
          <p:cNvSpPr txBox="1"/>
          <p:nvPr/>
        </p:nvSpPr>
        <p:spPr>
          <a:xfrm>
            <a:off x="414059" y="1121144"/>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GBDT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方法</a:t>
            </a:r>
          </a:p>
        </p:txBody>
      </p:sp>
      <p:sp>
        <p:nvSpPr>
          <p:cNvPr id="5" name="TextBox 2">
            <a:extLst>
              <a:ext uri="{FF2B5EF4-FFF2-40B4-BE49-F238E27FC236}">
                <a16:creationId xmlns:a16="http://schemas.microsoft.com/office/drawing/2014/main" id="{2C1AADEA-D260-FCD1-084C-8093B396A6B6}"/>
              </a:ext>
            </a:extLst>
          </p:cNvPr>
          <p:cNvSpPr txBox="1"/>
          <p:nvPr/>
        </p:nvSpPr>
        <p:spPr>
          <a:xfrm>
            <a:off x="414060" y="1559674"/>
            <a:ext cx="11363882"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注 </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7.7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GBDT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应用于回归问题。假设损失函数取为均方损失函数，则</a:t>
            </a:r>
          </a:p>
        </p:txBody>
      </p:sp>
      <p:pic>
        <p:nvPicPr>
          <p:cNvPr id="6" name="图片 5">
            <a:extLst>
              <a:ext uri="{FF2B5EF4-FFF2-40B4-BE49-F238E27FC236}">
                <a16:creationId xmlns:a16="http://schemas.microsoft.com/office/drawing/2014/main" id="{169DCC3B-D9A5-29CF-A80F-A381291A5AC5}"/>
              </a:ext>
            </a:extLst>
          </p:cNvPr>
          <p:cNvPicPr>
            <a:picLocks noChangeAspect="1"/>
          </p:cNvPicPr>
          <p:nvPr/>
        </p:nvPicPr>
        <p:blipFill>
          <a:blip r:embed="rId3"/>
          <a:stretch>
            <a:fillRect/>
          </a:stretch>
        </p:blipFill>
        <p:spPr>
          <a:xfrm>
            <a:off x="4419600" y="1971097"/>
            <a:ext cx="3352800" cy="600075"/>
          </a:xfrm>
          <a:prstGeom prst="rect">
            <a:avLst/>
          </a:prstGeom>
        </p:spPr>
      </p:pic>
      <p:sp>
        <p:nvSpPr>
          <p:cNvPr id="9" name="TextBox 2">
            <a:extLst>
              <a:ext uri="{FF2B5EF4-FFF2-40B4-BE49-F238E27FC236}">
                <a16:creationId xmlns:a16="http://schemas.microsoft.com/office/drawing/2014/main" id="{62117E31-8535-658C-1105-7F4A97849ADA}"/>
              </a:ext>
            </a:extLst>
          </p:cNvPr>
          <p:cNvSpPr txBox="1"/>
          <p:nvPr/>
        </p:nvSpPr>
        <p:spPr>
          <a:xfrm>
            <a:off x="481619" y="2505202"/>
            <a:ext cx="11363882"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则此时步骤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中拟残差的表达式变为</a:t>
            </a:r>
          </a:p>
        </p:txBody>
      </p:sp>
      <p:pic>
        <p:nvPicPr>
          <p:cNvPr id="10" name="图片 9">
            <a:extLst>
              <a:ext uri="{FF2B5EF4-FFF2-40B4-BE49-F238E27FC236}">
                <a16:creationId xmlns:a16="http://schemas.microsoft.com/office/drawing/2014/main" id="{A54D7820-48D8-415C-5BA0-7EF7CBA827F0}"/>
              </a:ext>
            </a:extLst>
          </p:cNvPr>
          <p:cNvPicPr>
            <a:picLocks noChangeAspect="1"/>
          </p:cNvPicPr>
          <p:nvPr/>
        </p:nvPicPr>
        <p:blipFill>
          <a:blip r:embed="rId4"/>
          <a:stretch>
            <a:fillRect/>
          </a:stretch>
        </p:blipFill>
        <p:spPr>
          <a:xfrm>
            <a:off x="3386571" y="2984131"/>
            <a:ext cx="6438900" cy="2752725"/>
          </a:xfrm>
          <a:prstGeom prst="rect">
            <a:avLst/>
          </a:prstGeom>
        </p:spPr>
      </p:pic>
    </p:spTree>
    <p:extLst>
      <p:ext uri="{BB962C8B-B14F-4D97-AF65-F5344CB8AC3E}">
        <p14:creationId xmlns:p14="http://schemas.microsoft.com/office/powerpoint/2010/main" val="2160067471"/>
      </p:ext>
    </p:extLst>
  </p:cSld>
  <p:clrMapOvr>
    <a:masterClrMapping/>
  </p:clrMapOvr>
  <p:transition spd="slow">
    <p:push/>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4F6EA7-9F69-6733-215A-F51BDB9B58A5}"/>
              </a:ext>
            </a:extLst>
          </p:cNvPr>
          <p:cNvSpPr txBox="1"/>
          <p:nvPr/>
        </p:nvSpPr>
        <p:spPr>
          <a:xfrm>
            <a:off x="3551094" y="732856"/>
            <a:ext cx="6109854" cy="1077218"/>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4.2</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梯度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方法</a:t>
            </a: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02CC26FA-80BF-BD61-D005-CEFF3AF27508}"/>
              </a:ext>
            </a:extLst>
          </p:cNvPr>
          <p:cNvSpPr txBox="1"/>
          <p:nvPr/>
        </p:nvSpPr>
        <p:spPr>
          <a:xfrm>
            <a:off x="414059" y="1121144"/>
            <a:ext cx="6109854" cy="461665"/>
          </a:xfrm>
          <a:prstGeom prst="rect">
            <a:avLst/>
          </a:prstGeom>
          <a:noFill/>
        </p:spPr>
        <p:txBody>
          <a:bodyPr wrap="square">
            <a:spAutoFit/>
          </a:bodyPr>
          <a:lstStyle/>
          <a:p>
            <a:r>
              <a:rPr lang="en-US" altLang="zh-CN"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GBDT </a:t>
            </a:r>
            <a:r>
              <a:rPr lang="zh-CN" altLang="en-US" sz="24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方法</a:t>
            </a:r>
          </a:p>
        </p:txBody>
      </p:sp>
      <p:sp>
        <p:nvSpPr>
          <p:cNvPr id="5" name="TextBox 2">
            <a:extLst>
              <a:ext uri="{FF2B5EF4-FFF2-40B4-BE49-F238E27FC236}">
                <a16:creationId xmlns:a16="http://schemas.microsoft.com/office/drawing/2014/main" id="{2C1AADEA-D260-FCD1-084C-8093B396A6B6}"/>
              </a:ext>
            </a:extLst>
          </p:cNvPr>
          <p:cNvSpPr txBox="1"/>
          <p:nvPr/>
        </p:nvSpPr>
        <p:spPr>
          <a:xfrm>
            <a:off x="414060" y="1559674"/>
            <a:ext cx="11105495"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此时对于回归问题，拟残差</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a:t>
            </a:r>
            <a:r>
              <a:rPr lang="en-US" altLang="zh-CN" sz="2400" baseline="-25000" dirty="0" err="1">
                <a:latin typeface="Times New Roman" panose="02020603050405020304" pitchFamily="18" charset="0"/>
                <a:ea typeface="楷体" panose="02010609060101010101" pitchFamily="49" charset="-122"/>
                <a:cs typeface="Times New Roman" panose="02020603050405020304" pitchFamily="18" charset="0"/>
              </a:rPr>
              <a:t>ti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就是真正的残差                    。进一步计算最优步长</a:t>
            </a:r>
          </a:p>
        </p:txBody>
      </p:sp>
      <p:sp>
        <p:nvSpPr>
          <p:cNvPr id="9" name="TextBox 2">
            <a:extLst>
              <a:ext uri="{FF2B5EF4-FFF2-40B4-BE49-F238E27FC236}">
                <a16:creationId xmlns:a16="http://schemas.microsoft.com/office/drawing/2014/main" id="{62117E31-8535-658C-1105-7F4A97849ADA}"/>
              </a:ext>
            </a:extLst>
          </p:cNvPr>
          <p:cNvSpPr txBox="1"/>
          <p:nvPr/>
        </p:nvSpPr>
        <p:spPr>
          <a:xfrm>
            <a:off x="722442" y="4001077"/>
            <a:ext cx="11363882" cy="506998"/>
          </a:xfrm>
          <a:prstGeom prst="rect">
            <a:avLst/>
          </a:prstGeom>
          <a:noFill/>
        </p:spPr>
        <p:txBody>
          <a:bodyPr wrap="square" rtlCol="0">
            <a:spAutoFit/>
          </a:bodyPr>
          <a:lstStyle/>
          <a:p>
            <a:pPr algn="just">
              <a:lnSpc>
                <a:spcPts val="3600"/>
              </a:lnSpc>
              <a:spcAft>
                <a:spcPts val="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因此知当基学习器为决策树时，</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GBDT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恰好是前面的回归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a:t>
            </a:r>
          </a:p>
        </p:txBody>
      </p:sp>
      <p:pic>
        <p:nvPicPr>
          <p:cNvPr id="4" name="图片 3">
            <a:extLst>
              <a:ext uri="{FF2B5EF4-FFF2-40B4-BE49-F238E27FC236}">
                <a16:creationId xmlns:a16="http://schemas.microsoft.com/office/drawing/2014/main" id="{070CC267-B149-971B-4756-3B651EB5630A}"/>
              </a:ext>
            </a:extLst>
          </p:cNvPr>
          <p:cNvPicPr>
            <a:picLocks noChangeAspect="1"/>
          </p:cNvPicPr>
          <p:nvPr/>
        </p:nvPicPr>
        <p:blipFill>
          <a:blip r:embed="rId3"/>
          <a:stretch>
            <a:fillRect/>
          </a:stretch>
        </p:blipFill>
        <p:spPr>
          <a:xfrm>
            <a:off x="6894577" y="1503129"/>
            <a:ext cx="1438275" cy="533400"/>
          </a:xfrm>
          <a:prstGeom prst="rect">
            <a:avLst/>
          </a:prstGeom>
        </p:spPr>
      </p:pic>
      <p:pic>
        <p:nvPicPr>
          <p:cNvPr id="7" name="图片 6">
            <a:extLst>
              <a:ext uri="{FF2B5EF4-FFF2-40B4-BE49-F238E27FC236}">
                <a16:creationId xmlns:a16="http://schemas.microsoft.com/office/drawing/2014/main" id="{2747FCC5-358F-E74F-4960-37D3CDB9C584}"/>
              </a:ext>
            </a:extLst>
          </p:cNvPr>
          <p:cNvPicPr>
            <a:picLocks noChangeAspect="1"/>
          </p:cNvPicPr>
          <p:nvPr/>
        </p:nvPicPr>
        <p:blipFill>
          <a:blip r:embed="rId4"/>
          <a:stretch>
            <a:fillRect/>
          </a:stretch>
        </p:blipFill>
        <p:spPr>
          <a:xfrm>
            <a:off x="3133013" y="2343727"/>
            <a:ext cx="6781800" cy="1657350"/>
          </a:xfrm>
          <a:prstGeom prst="rect">
            <a:avLst/>
          </a:prstGeom>
        </p:spPr>
      </p:pic>
    </p:spTree>
    <p:extLst>
      <p:ext uri="{BB962C8B-B14F-4D97-AF65-F5344CB8AC3E}">
        <p14:creationId xmlns:p14="http://schemas.microsoft.com/office/powerpoint/2010/main" val="751744836"/>
      </p:ext>
    </p:extLst>
  </p:cSld>
  <p:clrMapOvr>
    <a:masterClrMapping/>
  </p:clrMapOvr>
  <p:transition spd="slow">
    <p:push/>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5</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7">
            <a:extLst>
              <a:ext uri="{FF2B5EF4-FFF2-40B4-BE49-F238E27FC236}">
                <a16:creationId xmlns:a16="http://schemas.microsoft.com/office/drawing/2014/main" id="{1B5D2B2D-8F52-93FA-AC16-E59415D9B71B}"/>
              </a:ext>
            </a:extLst>
          </p:cNvPr>
          <p:cNvSpPr txBox="1"/>
          <p:nvPr/>
        </p:nvSpPr>
        <p:spPr>
          <a:xfrm>
            <a:off x="-263237" y="3856861"/>
            <a:ext cx="12455237" cy="1798698"/>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 </a:t>
            </a:r>
            <a:r>
              <a:rPr lang="zh-CN" altLang="en-US" sz="2400" b="1" dirty="0">
                <a:solidFill>
                  <a:schemeClr val="accent3"/>
                </a:solidFill>
                <a:latin typeface="楷体" panose="02010609060101010101" pitchFamily="49" charset="-122"/>
                <a:ea typeface="楷体" panose="02010609060101010101" pitchFamily="49" charset="-122"/>
              </a:rPr>
              <a:t> </a:t>
            </a:r>
            <a:r>
              <a:rPr lang="en-US" altLang="zh-CN"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算法实践</a:t>
            </a:r>
            <a:endParaRPr lang="en-US" altLang="zh-CN"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a:p>
            <a:pPr algn="ctr">
              <a:lnSpc>
                <a:spcPts val="7000"/>
              </a:lnSpc>
            </a:pPr>
            <a:r>
              <a:rPr lang="en-US" altLang="zh-CN" sz="3200" b="1" dirty="0">
                <a:solidFill>
                  <a:schemeClr val="bg2">
                    <a:lumMod val="50000"/>
                  </a:schemeClr>
                </a:solidFill>
                <a:latin typeface="+mn-lt"/>
                <a:cs typeface="Times New Roman" panose="02020603050405020304" pitchFamily="18" charset="0"/>
              </a:rPr>
              <a:t>Algorithm Practice</a:t>
            </a:r>
            <a:endParaRPr lang="zh-CN" altLang="en-US" sz="4000" b="1" dirty="0">
              <a:solidFill>
                <a:schemeClr val="bg2">
                  <a:lumMod val="50000"/>
                </a:schemeClr>
              </a:solidFill>
              <a:cs typeface="Times New Roman" panose="02020603050405020304" pitchFamily="18" charset="0"/>
            </a:endParaRPr>
          </a:p>
        </p:txBody>
      </p:sp>
    </p:spTree>
    <p:extLst>
      <p:ext uri="{BB962C8B-B14F-4D97-AF65-F5344CB8AC3E}">
        <p14:creationId xmlns:p14="http://schemas.microsoft.com/office/powerpoint/2010/main" val="2517451443"/>
      </p:ext>
    </p:extLst>
  </p:cSld>
  <p:clrMapOvr>
    <a:masterClrMapping/>
  </p:clrMapOvr>
  <p:transition spd="slow">
    <p:pull/>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020D7E5-D71A-E116-5520-5CC5C3ED001B}"/>
              </a:ext>
            </a:extLst>
          </p:cNvPr>
          <p:cNvSpPr txBox="1"/>
          <p:nvPr/>
        </p:nvSpPr>
        <p:spPr>
          <a:xfrm>
            <a:off x="432914" y="1290546"/>
            <a:ext cx="11190336" cy="5589031"/>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算法作为集成算法的杰出代表，不仅能显著改善子分类器预测精度，而且本身有深厚的理论支撑，是理论与应用的完美结合。因而一经提出就受到不同领域研究人员的关注，在解决各行业应用问题中都获得了极大的成功。其应用领域举例如下：</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gn="just">
              <a:lnSpc>
                <a:spcPts val="3600"/>
              </a:lnSpc>
              <a:spcAft>
                <a:spcPts val="0"/>
              </a:spcAft>
              <a:buFont typeface="Wingdings" panose="05000000000000000000" pitchFamily="2" charset="2"/>
              <a:buChar char="l"/>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手写字体识别</a:t>
            </a:r>
          </a:p>
          <a:p>
            <a:pPr marL="800100" lvl="1" indent="-342900" algn="just">
              <a:lnSpc>
                <a:spcPts val="3600"/>
              </a:lnSpc>
              <a:spcAft>
                <a:spcPts val="0"/>
              </a:spcAft>
              <a:buFont typeface="Wingdings" panose="05000000000000000000" pitchFamily="2" charset="2"/>
              <a:buChar char="l"/>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人脸检测</a:t>
            </a:r>
          </a:p>
          <a:p>
            <a:pPr marL="800100" lvl="1" indent="-342900" algn="just">
              <a:lnSpc>
                <a:spcPts val="3600"/>
              </a:lnSpc>
              <a:spcAft>
                <a:spcPts val="0"/>
              </a:spcAft>
              <a:buFont typeface="Wingdings" panose="05000000000000000000" pitchFamily="2" charset="2"/>
              <a:buChar char="l"/>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文本分类、文本过滤与信息检索</a:t>
            </a:r>
          </a:p>
          <a:p>
            <a:pPr marL="342900" indent="-342900" algn="just">
              <a:lnSpc>
                <a:spcPts val="3600"/>
              </a:lnSpc>
              <a:spcAft>
                <a:spcPts val="0"/>
              </a:spcAft>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除此之外，</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及其变种算法在机器视觉领域中被应用于目标检测、车辆识别、视频文字定位等；在计算机安全领域用于垃圾邮件分类、钓鱼网站检测等；在计算生物信息学中用于</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DNA</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序列分析；在高炉炼铁中应用于温度控制。以下两应用举例均来自参考文献</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机器学习及 </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R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应用</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，稍有改动 </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[101]</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p>
          <a:p>
            <a:pPr marL="342900" indent="-342900" algn="just">
              <a:lnSpc>
                <a:spcPts val="3600"/>
              </a:lnSpc>
              <a:spcAft>
                <a:spcPts val="0"/>
              </a:spcAft>
              <a:buFont typeface="Wingdings" panose="05000000000000000000" pitchFamily="2" charset="2"/>
              <a:buChar char="Ø"/>
            </a:pP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9BAF247A-42B2-D38D-1BB4-3C2DE973B45E}"/>
              </a:ext>
            </a:extLst>
          </p:cNvPr>
          <p:cNvSpPr txBox="1"/>
          <p:nvPr/>
        </p:nvSpPr>
        <p:spPr>
          <a:xfrm>
            <a:off x="4953190" y="775409"/>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引言</a:t>
            </a:r>
          </a:p>
        </p:txBody>
      </p:sp>
    </p:spTree>
    <p:extLst>
      <p:ext uri="{BB962C8B-B14F-4D97-AF65-F5344CB8AC3E}">
        <p14:creationId xmlns:p14="http://schemas.microsoft.com/office/powerpoint/2010/main" val="2637581216"/>
      </p:ext>
    </p:extLst>
  </p:cSld>
  <p:clrMapOvr>
    <a:masterClrMapping/>
  </p:clrMapOvr>
  <p:transition spd="slow">
    <p:push/>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020D7E5-D71A-E116-5520-5CC5C3ED001B}"/>
              </a:ext>
            </a:extLst>
          </p:cNvPr>
          <p:cNvSpPr txBox="1"/>
          <p:nvPr/>
        </p:nvSpPr>
        <p:spPr>
          <a:xfrm>
            <a:off x="432914" y="1290546"/>
            <a:ext cx="11190336" cy="51071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利用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算法研究波士顿房价问题，其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语言代码如下：</a:t>
            </a:r>
          </a:p>
        </p:txBody>
      </p:sp>
      <p:sp>
        <p:nvSpPr>
          <p:cNvPr id="4" name="文本框 3">
            <a:extLst>
              <a:ext uri="{FF2B5EF4-FFF2-40B4-BE49-F238E27FC236}">
                <a16:creationId xmlns:a16="http://schemas.microsoft.com/office/drawing/2014/main" id="{DECB35A1-821B-12F9-D6C8-B9E547805287}"/>
              </a:ext>
            </a:extLst>
          </p:cNvPr>
          <p:cNvSpPr txBox="1"/>
          <p:nvPr/>
        </p:nvSpPr>
        <p:spPr>
          <a:xfrm>
            <a:off x="4295812" y="751937"/>
            <a:ext cx="6109854" cy="1077218"/>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语言实践</a:t>
            </a:r>
          </a:p>
          <a:p>
            <a:endPar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3936BFB7-BE44-C9FD-63B8-0F21255D5141}"/>
              </a:ext>
            </a:extLst>
          </p:cNvPr>
          <p:cNvPicPr>
            <a:picLocks noChangeAspect="1"/>
          </p:cNvPicPr>
          <p:nvPr/>
        </p:nvPicPr>
        <p:blipFill rotWithShape="1">
          <a:blip r:embed="rId3"/>
          <a:srcRect l="750" t="606" r="-1"/>
          <a:stretch/>
        </p:blipFill>
        <p:spPr>
          <a:xfrm>
            <a:off x="2195267" y="1801263"/>
            <a:ext cx="7801466" cy="4575527"/>
          </a:xfrm>
          <a:prstGeom prst="rect">
            <a:avLst/>
          </a:prstGeom>
        </p:spPr>
      </p:pic>
    </p:spTree>
    <p:extLst>
      <p:ext uri="{BB962C8B-B14F-4D97-AF65-F5344CB8AC3E}">
        <p14:creationId xmlns:p14="http://schemas.microsoft.com/office/powerpoint/2010/main" val="285177229"/>
      </p:ext>
    </p:extLst>
  </p:cSld>
  <p:clrMapOvr>
    <a:masterClrMapping/>
  </p:clrMapOvr>
  <p:transition spd="slow">
    <p:push/>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020D7E5-D71A-E116-5520-5CC5C3ED001B}"/>
              </a:ext>
            </a:extLst>
          </p:cNvPr>
          <p:cNvSpPr txBox="1"/>
          <p:nvPr/>
        </p:nvSpPr>
        <p:spPr>
          <a:xfrm>
            <a:off x="432914" y="1290546"/>
            <a:ext cx="11190336" cy="235365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从图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7.4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中看出，影响最大的变量依次是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rm</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lstat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。下面使用</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gbm.perf</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考察决策树数目</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M</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对于训练误差与交叉验证误差的影响，结果如图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7.7</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。黑实线表示训练误差，绿色实线表示交叉验证误差，而蓝色虚线表示使交叉验证最小的决策树数目。上图可知，超出最优决策树数目</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4960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后，随着迭代次数都加，训练误差趋于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，而交叉验证误差则变大。</a:t>
            </a:r>
          </a:p>
        </p:txBody>
      </p:sp>
      <p:sp>
        <p:nvSpPr>
          <p:cNvPr id="4" name="文本框 3">
            <a:extLst>
              <a:ext uri="{FF2B5EF4-FFF2-40B4-BE49-F238E27FC236}">
                <a16:creationId xmlns:a16="http://schemas.microsoft.com/office/drawing/2014/main" id="{DECB35A1-821B-12F9-D6C8-B9E547805287}"/>
              </a:ext>
            </a:extLst>
          </p:cNvPr>
          <p:cNvSpPr txBox="1"/>
          <p:nvPr/>
        </p:nvSpPr>
        <p:spPr>
          <a:xfrm>
            <a:off x="4295812" y="751937"/>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语言实践</a:t>
            </a:r>
          </a:p>
        </p:txBody>
      </p:sp>
      <p:pic>
        <p:nvPicPr>
          <p:cNvPr id="3" name="图片 2">
            <a:extLst>
              <a:ext uri="{FF2B5EF4-FFF2-40B4-BE49-F238E27FC236}">
                <a16:creationId xmlns:a16="http://schemas.microsoft.com/office/drawing/2014/main" id="{B4F2D09D-143C-1004-797C-EDB09A22C074}"/>
              </a:ext>
            </a:extLst>
          </p:cNvPr>
          <p:cNvPicPr>
            <a:picLocks noChangeAspect="1"/>
          </p:cNvPicPr>
          <p:nvPr/>
        </p:nvPicPr>
        <p:blipFill>
          <a:blip r:embed="rId3"/>
          <a:stretch>
            <a:fillRect/>
          </a:stretch>
        </p:blipFill>
        <p:spPr>
          <a:xfrm>
            <a:off x="1808228" y="3734437"/>
            <a:ext cx="8910293" cy="2251583"/>
          </a:xfrm>
          <a:prstGeom prst="rect">
            <a:avLst/>
          </a:prstGeom>
        </p:spPr>
      </p:pic>
    </p:spTree>
    <p:extLst>
      <p:ext uri="{BB962C8B-B14F-4D97-AF65-F5344CB8AC3E}">
        <p14:creationId xmlns:p14="http://schemas.microsoft.com/office/powerpoint/2010/main" val="2894536714"/>
      </p:ext>
    </p:extLst>
  </p:cSld>
  <p:clrMapOvr>
    <a:masterClrMapping/>
  </p:clrMapOvr>
  <p:transition spd="slow">
    <p:push/>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020D7E5-D71A-E116-5520-5CC5C3ED001B}"/>
              </a:ext>
            </a:extLst>
          </p:cNvPr>
          <p:cNvSpPr txBox="1"/>
          <p:nvPr/>
        </p:nvSpPr>
        <p:spPr>
          <a:xfrm>
            <a:off x="432914" y="1290546"/>
            <a:ext cx="11190336" cy="506998"/>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考察决策树数目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[4500, 5000]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区间的交叉验证误差，见图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7.8</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4" name="文本框 3">
            <a:extLst>
              <a:ext uri="{FF2B5EF4-FFF2-40B4-BE49-F238E27FC236}">
                <a16:creationId xmlns:a16="http://schemas.microsoft.com/office/drawing/2014/main" id="{DECB35A1-821B-12F9-D6C8-B9E547805287}"/>
              </a:ext>
            </a:extLst>
          </p:cNvPr>
          <p:cNvSpPr txBox="1"/>
          <p:nvPr/>
        </p:nvSpPr>
        <p:spPr>
          <a:xfrm>
            <a:off x="4295812" y="751937"/>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语言实践</a:t>
            </a:r>
          </a:p>
        </p:txBody>
      </p:sp>
      <p:pic>
        <p:nvPicPr>
          <p:cNvPr id="5" name="图片 4">
            <a:extLst>
              <a:ext uri="{FF2B5EF4-FFF2-40B4-BE49-F238E27FC236}">
                <a16:creationId xmlns:a16="http://schemas.microsoft.com/office/drawing/2014/main" id="{B40EDD5B-E65E-E674-47ED-0FB4C9498DAD}"/>
              </a:ext>
            </a:extLst>
          </p:cNvPr>
          <p:cNvPicPr>
            <a:picLocks noChangeAspect="1"/>
          </p:cNvPicPr>
          <p:nvPr/>
        </p:nvPicPr>
        <p:blipFill>
          <a:blip r:embed="rId3"/>
          <a:stretch>
            <a:fillRect/>
          </a:stretch>
        </p:blipFill>
        <p:spPr>
          <a:xfrm>
            <a:off x="2492113" y="1797544"/>
            <a:ext cx="6038850" cy="323850"/>
          </a:xfrm>
          <a:prstGeom prst="rect">
            <a:avLst/>
          </a:prstGeom>
        </p:spPr>
      </p:pic>
      <p:pic>
        <p:nvPicPr>
          <p:cNvPr id="6" name="图片 5">
            <a:extLst>
              <a:ext uri="{FF2B5EF4-FFF2-40B4-BE49-F238E27FC236}">
                <a16:creationId xmlns:a16="http://schemas.microsoft.com/office/drawing/2014/main" id="{0374BB4B-1976-B436-B2AF-1D3BBD8FFDDF}"/>
              </a:ext>
            </a:extLst>
          </p:cNvPr>
          <p:cNvPicPr>
            <a:picLocks noChangeAspect="1"/>
          </p:cNvPicPr>
          <p:nvPr/>
        </p:nvPicPr>
        <p:blipFill rotWithShape="1">
          <a:blip r:embed="rId4"/>
          <a:srcRect l="1084"/>
          <a:stretch/>
        </p:blipFill>
        <p:spPr>
          <a:xfrm>
            <a:off x="2492113" y="2070504"/>
            <a:ext cx="6570972" cy="2510972"/>
          </a:xfrm>
          <a:prstGeom prst="rect">
            <a:avLst/>
          </a:prstGeom>
        </p:spPr>
      </p:pic>
      <p:pic>
        <p:nvPicPr>
          <p:cNvPr id="7" name="图片 6">
            <a:extLst>
              <a:ext uri="{FF2B5EF4-FFF2-40B4-BE49-F238E27FC236}">
                <a16:creationId xmlns:a16="http://schemas.microsoft.com/office/drawing/2014/main" id="{32EC7A4D-170F-376E-3DA7-2850C22AA666}"/>
              </a:ext>
            </a:extLst>
          </p:cNvPr>
          <p:cNvPicPr>
            <a:picLocks noChangeAspect="1"/>
          </p:cNvPicPr>
          <p:nvPr/>
        </p:nvPicPr>
        <p:blipFill>
          <a:blip r:embed="rId5"/>
          <a:stretch>
            <a:fillRect/>
          </a:stretch>
        </p:blipFill>
        <p:spPr>
          <a:xfrm>
            <a:off x="2401428" y="4581476"/>
            <a:ext cx="8162925" cy="1838325"/>
          </a:xfrm>
          <a:prstGeom prst="rect">
            <a:avLst/>
          </a:prstGeom>
        </p:spPr>
      </p:pic>
    </p:spTree>
    <p:extLst>
      <p:ext uri="{BB962C8B-B14F-4D97-AF65-F5344CB8AC3E}">
        <p14:creationId xmlns:p14="http://schemas.microsoft.com/office/powerpoint/2010/main" val="3599547937"/>
      </p:ext>
    </p:extLst>
  </p:cSld>
  <p:clrMapOvr>
    <a:masterClrMapping/>
  </p:clrMapOvr>
  <p:transition spd="slow">
    <p:push/>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020D7E5-D71A-E116-5520-5CC5C3ED001B}"/>
              </a:ext>
            </a:extLst>
          </p:cNvPr>
          <p:cNvSpPr txBox="1"/>
          <p:nvPr/>
        </p:nvSpPr>
        <p:spPr>
          <a:xfrm>
            <a:off x="432914" y="1290546"/>
            <a:ext cx="11190336" cy="968663"/>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根据网格搜索找出的最优值，最优参数分别为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收缩值</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η = 0.01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，交互深度</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 = 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，终节点最小规模为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，子抽样比例为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4" name="文本框 3">
            <a:extLst>
              <a:ext uri="{FF2B5EF4-FFF2-40B4-BE49-F238E27FC236}">
                <a16:creationId xmlns:a16="http://schemas.microsoft.com/office/drawing/2014/main" id="{DECB35A1-821B-12F9-D6C8-B9E547805287}"/>
              </a:ext>
            </a:extLst>
          </p:cNvPr>
          <p:cNvSpPr txBox="1"/>
          <p:nvPr/>
        </p:nvSpPr>
        <p:spPr>
          <a:xfrm>
            <a:off x="4295812" y="751937"/>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语言实践</a:t>
            </a:r>
          </a:p>
        </p:txBody>
      </p:sp>
      <p:pic>
        <p:nvPicPr>
          <p:cNvPr id="3" name="图片 2">
            <a:extLst>
              <a:ext uri="{FF2B5EF4-FFF2-40B4-BE49-F238E27FC236}">
                <a16:creationId xmlns:a16="http://schemas.microsoft.com/office/drawing/2014/main" id="{725ABF80-A25E-D6CB-ADBA-B184C040BDEF}"/>
              </a:ext>
            </a:extLst>
          </p:cNvPr>
          <p:cNvPicPr>
            <a:picLocks noChangeAspect="1"/>
          </p:cNvPicPr>
          <p:nvPr/>
        </p:nvPicPr>
        <p:blipFill>
          <a:blip r:embed="rId3"/>
          <a:stretch>
            <a:fillRect/>
          </a:stretch>
        </p:blipFill>
        <p:spPr>
          <a:xfrm>
            <a:off x="1009061" y="2455240"/>
            <a:ext cx="4800600" cy="3286125"/>
          </a:xfrm>
          <a:prstGeom prst="rect">
            <a:avLst/>
          </a:prstGeom>
        </p:spPr>
      </p:pic>
      <p:pic>
        <p:nvPicPr>
          <p:cNvPr id="8" name="图片 7">
            <a:extLst>
              <a:ext uri="{FF2B5EF4-FFF2-40B4-BE49-F238E27FC236}">
                <a16:creationId xmlns:a16="http://schemas.microsoft.com/office/drawing/2014/main" id="{4C9B8108-C6E5-3873-0896-0B6615695E67}"/>
              </a:ext>
            </a:extLst>
          </p:cNvPr>
          <p:cNvPicPr>
            <a:picLocks noChangeAspect="1"/>
          </p:cNvPicPr>
          <p:nvPr/>
        </p:nvPicPr>
        <p:blipFill>
          <a:blip r:embed="rId4"/>
          <a:stretch>
            <a:fillRect/>
          </a:stretch>
        </p:blipFill>
        <p:spPr>
          <a:xfrm>
            <a:off x="6096000" y="1774877"/>
            <a:ext cx="5399596" cy="4049697"/>
          </a:xfrm>
          <a:prstGeom prst="rect">
            <a:avLst/>
          </a:prstGeom>
        </p:spPr>
      </p:pic>
      <p:sp>
        <p:nvSpPr>
          <p:cNvPr id="9" name="文本框 8">
            <a:extLst>
              <a:ext uri="{FF2B5EF4-FFF2-40B4-BE49-F238E27FC236}">
                <a16:creationId xmlns:a16="http://schemas.microsoft.com/office/drawing/2014/main" id="{DCCBBC2D-6ABB-51C2-1AE2-2F5F29C1078A}"/>
              </a:ext>
            </a:extLst>
          </p:cNvPr>
          <p:cNvSpPr txBox="1"/>
          <p:nvPr/>
        </p:nvSpPr>
        <p:spPr>
          <a:xfrm>
            <a:off x="378079" y="5721952"/>
            <a:ext cx="5962734" cy="430887"/>
          </a:xfrm>
          <a:prstGeom prst="rect">
            <a:avLst/>
          </a:prstGeom>
          <a:noFill/>
        </p:spPr>
        <p:txBody>
          <a:bodyPr wrap="square" rtlCol="0">
            <a:spAutoFit/>
          </a:bodyPr>
          <a:lstStyle/>
          <a:p>
            <a:pPr algn="ct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7.4 </a:t>
            </a:r>
            <a:r>
              <a:rPr lang="zh-CN" altLang="en-US" sz="2200" b="1" dirty="0">
                <a:latin typeface="楷体" panose="02010609060101010101" pitchFamily="49" charset="-122"/>
                <a:ea typeface="楷体" panose="02010609060101010101" pitchFamily="49" charset="-122"/>
              </a:rPr>
              <a:t>变量重要性</a:t>
            </a:r>
          </a:p>
        </p:txBody>
      </p:sp>
      <p:sp>
        <p:nvSpPr>
          <p:cNvPr id="10" name="文本框 9">
            <a:extLst>
              <a:ext uri="{FF2B5EF4-FFF2-40B4-BE49-F238E27FC236}">
                <a16:creationId xmlns:a16="http://schemas.microsoft.com/office/drawing/2014/main" id="{3396A43E-19A9-260A-3FE5-7599BA7D5B46}"/>
              </a:ext>
            </a:extLst>
          </p:cNvPr>
          <p:cNvSpPr txBox="1"/>
          <p:nvPr/>
        </p:nvSpPr>
        <p:spPr>
          <a:xfrm>
            <a:off x="6162272" y="5721951"/>
            <a:ext cx="5962734" cy="430887"/>
          </a:xfrm>
          <a:prstGeom prst="rect">
            <a:avLst/>
          </a:prstGeom>
          <a:noFill/>
        </p:spPr>
        <p:txBody>
          <a:bodyPr wrap="square" rtlCol="0">
            <a:spAutoFit/>
          </a:bodyPr>
          <a:lstStyle/>
          <a:p>
            <a:pPr algn="ct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7.5 </a:t>
            </a:r>
            <a:r>
              <a:rPr lang="zh-CN" altLang="en-US" sz="2200" b="1" dirty="0">
                <a:latin typeface="楷体" panose="02010609060101010101" pitchFamily="49" charset="-122"/>
                <a:ea typeface="楷体" panose="02010609060101010101" pitchFamily="49" charset="-122"/>
              </a:rPr>
              <a:t>变量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rm </a:t>
            </a:r>
            <a:r>
              <a:rPr lang="zh-CN" altLang="en-US" sz="2200" b="1" dirty="0">
                <a:latin typeface="楷体" panose="02010609060101010101" pitchFamily="49" charset="-122"/>
                <a:ea typeface="楷体" panose="02010609060101010101" pitchFamily="49" charset="-122"/>
              </a:rPr>
              <a:t>偏依赖图</a:t>
            </a:r>
          </a:p>
        </p:txBody>
      </p:sp>
    </p:spTree>
    <p:extLst>
      <p:ext uri="{BB962C8B-B14F-4D97-AF65-F5344CB8AC3E}">
        <p14:creationId xmlns:p14="http://schemas.microsoft.com/office/powerpoint/2010/main" val="785357605"/>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B618436-DC7C-E477-15F2-CD1A769A682F}"/>
              </a:ext>
            </a:extLst>
          </p:cNvPr>
          <p:cNvSpPr txBox="1"/>
          <p:nvPr/>
        </p:nvSpPr>
        <p:spPr>
          <a:xfrm>
            <a:off x="311085" y="1309739"/>
            <a:ext cx="11217898" cy="466198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a:latin typeface="Times New Roman" panose="02020603050405020304" pitchFamily="18" charset="0"/>
                <a:ea typeface="楷体" panose="02010609060101010101" pitchFamily="49" charset="-122"/>
                <a:cs typeface="Times New Roman" panose="02020603050405020304" pitchFamily="18" charset="0"/>
              </a:rPr>
              <a:t>当然</a:t>
            </a:r>
            <a:r>
              <a:rPr lang="en-US" altLang="zh-CN" sz="240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a:latin typeface="Times New Roman" panose="02020603050405020304" pitchFamily="18" charset="0"/>
                <a:ea typeface="楷体" panose="02010609060101010101" pitchFamily="49" charset="-122"/>
                <a:cs typeface="Times New Roman" panose="02020603050405020304" pitchFamily="18" charset="0"/>
              </a:rPr>
              <a:t>要使上述 </a:t>
            </a:r>
            <a:r>
              <a:rPr lang="en-US" altLang="zh-CN" sz="2400">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a:latin typeface="Times New Roman" panose="02020603050405020304" pitchFamily="18" charset="0"/>
                <a:ea typeface="楷体" panose="02010609060101010101" pitchFamily="49" charset="-122"/>
                <a:cs typeface="Times New Roman" panose="02020603050405020304" pitchFamily="18" charset="0"/>
              </a:rPr>
              <a:t>方法</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切实可行，还有以下两个基本问题需要</a:t>
            </a:r>
            <a:r>
              <a:rPr lang="zh-CN" altLang="en-US" sz="2400">
                <a:latin typeface="Times New Roman" panose="02020603050405020304" pitchFamily="18" charset="0"/>
                <a:ea typeface="楷体" panose="02010609060101010101" pitchFamily="49" charset="-122"/>
                <a:cs typeface="Times New Roman" panose="02020603050405020304" pitchFamily="18" charset="0"/>
              </a:rPr>
              <a:t>解决：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914400" lvl="1" indent="-457200" algn="just">
              <a:lnSpc>
                <a:spcPts val="3600"/>
              </a:lnSpc>
              <a:spcAft>
                <a:spcPts val="0"/>
              </a:spcAft>
              <a:buFont typeface="+mj-lt"/>
              <a:buAutoNum type="arabicPeriod"/>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在每一轮训练中，如何改变训练数据的权值或概率分布。</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914400" lvl="1" indent="-457200" algn="just">
              <a:lnSpc>
                <a:spcPts val="3600"/>
              </a:lnSpc>
              <a:spcAft>
                <a:spcPts val="0"/>
              </a:spcAft>
              <a:buFont typeface="+mj-lt"/>
              <a:buAutoNum type="arabicPeriod"/>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最终，如何将所得到的弱分类器组合成为一个强学习</a:t>
            </a:r>
            <a:r>
              <a:rPr lang="zh-CN" altLang="en-US" sz="2400">
                <a:latin typeface="Times New Roman" panose="02020603050405020304" pitchFamily="18" charset="0"/>
                <a:ea typeface="楷体" panose="02010609060101010101" pitchFamily="49" charset="-122"/>
                <a:cs typeface="Times New Roman" panose="02020603050405020304" pitchFamily="18" charset="0"/>
              </a:rPr>
              <a:t>器。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关于第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个问题</a:t>
            </a:r>
            <a:r>
              <a:rPr lang="zh-CN" altLang="en-US" sz="240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a:latin typeface="Times New Roman" panose="02020603050405020304" pitchFamily="18" charset="0"/>
                <a:ea typeface="楷体" panose="02010609060101010101" pitchFamily="49" charset="-122"/>
                <a:cs typeface="Times New Roman" panose="02020603050405020304" pitchFamily="18" charset="0"/>
              </a:rPr>
              <a:t>Boosting </a:t>
            </a:r>
            <a:r>
              <a:rPr lang="zh-CN" altLang="en-US" sz="2400">
                <a:latin typeface="Times New Roman" panose="02020603050405020304" pitchFamily="18" charset="0"/>
                <a:ea typeface="楷体" panose="02010609060101010101" pitchFamily="49" charset="-122"/>
                <a:cs typeface="Times New Roman" panose="02020603050405020304" pitchFamily="18" charset="0"/>
              </a:rPr>
              <a:t>算法</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家族中的</a:t>
            </a:r>
            <a:r>
              <a:rPr lang="zh-CN" altLang="en-US" sz="2400">
                <a:latin typeface="Times New Roman" panose="02020603050405020304" pitchFamily="18" charset="0"/>
                <a:ea typeface="楷体" panose="02010609060101010101" pitchFamily="49" charset="-122"/>
                <a:cs typeface="Times New Roman" panose="02020603050405020304" pitchFamily="18" charset="0"/>
              </a:rPr>
              <a:t>代表性算法 </a:t>
            </a:r>
            <a:r>
              <a:rPr lang="en-US" altLang="zh-CN" sz="240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a:latin typeface="Times New Roman" panose="02020603050405020304" pitchFamily="18" charset="0"/>
                <a:ea typeface="楷体" panose="02010609060101010101" pitchFamily="49" charset="-122"/>
                <a:cs typeface="Times New Roman" panose="02020603050405020304" pitchFamily="18" charset="0"/>
              </a:rPr>
              <a:t>的</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处理方式是：提高那些被前一轮弱学习器错误分类样本的权值，而降低那些被正确分类样本的权值。这样一来，那些没有得到正确分类的数据，由于其权值的加大而受到后一</a:t>
            </a:r>
            <a:r>
              <a:rPr lang="zh-CN" altLang="en-US" sz="2400">
                <a:latin typeface="Times New Roman" panose="02020603050405020304" pitchFamily="18" charset="0"/>
                <a:ea typeface="楷体" panose="02010609060101010101" pitchFamily="49" charset="-122"/>
                <a:cs typeface="Times New Roman" panose="02020603050405020304" pitchFamily="18" charset="0"/>
              </a:rPr>
              <a:t>轮弱 学习</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器的更大关注。于是得到的系列弱学习器之间具有“互补”的特点。</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至于第</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个问题</a:t>
            </a:r>
            <a:r>
              <a:rPr lang="zh-CN" altLang="en-US" sz="240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a:latin typeface="Times New Roman" panose="02020603050405020304" pitchFamily="18" charset="0"/>
                <a:ea typeface="楷体" panose="02010609060101010101" pitchFamily="49" charset="-122"/>
                <a:cs typeface="Times New Roman" panose="02020603050405020304" pitchFamily="18" charset="0"/>
              </a:rPr>
              <a:t>算法</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通常采取加权投票的方法。具体地，增加分类误差率小的</a:t>
            </a:r>
            <a:r>
              <a:rPr lang="zh-CN" altLang="en-US" sz="2400">
                <a:latin typeface="Times New Roman" panose="02020603050405020304" pitchFamily="18" charset="0"/>
                <a:ea typeface="楷体" panose="02010609060101010101" pitchFamily="49" charset="-122"/>
                <a:cs typeface="Times New Roman" panose="02020603050405020304" pitchFamily="18" charset="0"/>
              </a:rPr>
              <a:t>弱学 习</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器的权值，使其在表决中起较大作用；减少分类误差率大的弱学习器的权值，使其在表决中起较小的</a:t>
            </a:r>
            <a:r>
              <a:rPr lang="zh-CN" altLang="en-US" sz="2400">
                <a:latin typeface="Times New Roman" panose="02020603050405020304" pitchFamily="18" charset="0"/>
                <a:ea typeface="楷体" panose="02010609060101010101" pitchFamily="49" charset="-122"/>
                <a:cs typeface="Times New Roman" panose="02020603050405020304" pitchFamily="18" charset="0"/>
              </a:rPr>
              <a:t>作用。 </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97273059"/>
      </p:ext>
    </p:extLst>
  </p:cSld>
  <p:clrMapOvr>
    <a:masterClrMapping/>
  </p:clrMapOvr>
  <p:transition spd="slow">
    <p:push/>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ECB35A1-821B-12F9-D6C8-B9E547805287}"/>
              </a:ext>
            </a:extLst>
          </p:cNvPr>
          <p:cNvSpPr txBox="1"/>
          <p:nvPr/>
        </p:nvSpPr>
        <p:spPr>
          <a:xfrm>
            <a:off x="4295812" y="751937"/>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5.1 R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语言实践</a:t>
            </a:r>
          </a:p>
        </p:txBody>
      </p:sp>
      <p:pic>
        <p:nvPicPr>
          <p:cNvPr id="5" name="图片 4">
            <a:extLst>
              <a:ext uri="{FF2B5EF4-FFF2-40B4-BE49-F238E27FC236}">
                <a16:creationId xmlns:a16="http://schemas.microsoft.com/office/drawing/2014/main" id="{460265F7-1DFD-2C03-38D7-AD235868C99E}"/>
              </a:ext>
            </a:extLst>
          </p:cNvPr>
          <p:cNvPicPr>
            <a:picLocks noChangeAspect="1"/>
          </p:cNvPicPr>
          <p:nvPr/>
        </p:nvPicPr>
        <p:blipFill>
          <a:blip r:embed="rId3"/>
          <a:stretch>
            <a:fillRect/>
          </a:stretch>
        </p:blipFill>
        <p:spPr>
          <a:xfrm>
            <a:off x="441226" y="915096"/>
            <a:ext cx="3755990" cy="2900861"/>
          </a:xfrm>
          <a:prstGeom prst="rect">
            <a:avLst/>
          </a:prstGeom>
        </p:spPr>
      </p:pic>
      <p:pic>
        <p:nvPicPr>
          <p:cNvPr id="6" name="图片 5">
            <a:extLst>
              <a:ext uri="{FF2B5EF4-FFF2-40B4-BE49-F238E27FC236}">
                <a16:creationId xmlns:a16="http://schemas.microsoft.com/office/drawing/2014/main" id="{CCBFF392-9AAC-C792-AC84-3946F8E37A13}"/>
              </a:ext>
            </a:extLst>
          </p:cNvPr>
          <p:cNvPicPr>
            <a:picLocks noChangeAspect="1"/>
          </p:cNvPicPr>
          <p:nvPr/>
        </p:nvPicPr>
        <p:blipFill rotWithShape="1">
          <a:blip r:embed="rId4"/>
          <a:srcRect r="5049"/>
          <a:stretch/>
        </p:blipFill>
        <p:spPr>
          <a:xfrm>
            <a:off x="7836352" y="1078096"/>
            <a:ext cx="4229957" cy="2900861"/>
          </a:xfrm>
          <a:prstGeom prst="rect">
            <a:avLst/>
          </a:prstGeom>
        </p:spPr>
      </p:pic>
      <p:pic>
        <p:nvPicPr>
          <p:cNvPr id="7" name="图片 6">
            <a:extLst>
              <a:ext uri="{FF2B5EF4-FFF2-40B4-BE49-F238E27FC236}">
                <a16:creationId xmlns:a16="http://schemas.microsoft.com/office/drawing/2014/main" id="{0E9E5C17-0385-E761-877A-1A88D77C0987}"/>
              </a:ext>
            </a:extLst>
          </p:cNvPr>
          <p:cNvPicPr>
            <a:picLocks noChangeAspect="1"/>
          </p:cNvPicPr>
          <p:nvPr/>
        </p:nvPicPr>
        <p:blipFill rotWithShape="1">
          <a:blip r:embed="rId5"/>
          <a:srcRect r="5586"/>
          <a:stretch/>
        </p:blipFill>
        <p:spPr>
          <a:xfrm>
            <a:off x="4003439" y="2947572"/>
            <a:ext cx="4026690" cy="2832332"/>
          </a:xfrm>
          <a:prstGeom prst="rect">
            <a:avLst/>
          </a:prstGeom>
        </p:spPr>
      </p:pic>
      <p:sp>
        <p:nvSpPr>
          <p:cNvPr id="9" name="文本框 8">
            <a:extLst>
              <a:ext uri="{FF2B5EF4-FFF2-40B4-BE49-F238E27FC236}">
                <a16:creationId xmlns:a16="http://schemas.microsoft.com/office/drawing/2014/main" id="{542D66F5-CB58-ED9D-709D-4D2E4369036C}"/>
              </a:ext>
            </a:extLst>
          </p:cNvPr>
          <p:cNvSpPr txBox="1"/>
          <p:nvPr/>
        </p:nvSpPr>
        <p:spPr>
          <a:xfrm>
            <a:off x="-759034" y="3672417"/>
            <a:ext cx="5962734" cy="430887"/>
          </a:xfrm>
          <a:prstGeom prst="rect">
            <a:avLst/>
          </a:prstGeom>
          <a:noFill/>
        </p:spPr>
        <p:txBody>
          <a:bodyPr wrap="square" rtlCol="0">
            <a:spAutoFit/>
          </a:bodyPr>
          <a:lstStyle/>
          <a:p>
            <a:pPr algn="ct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7.6 </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变量</a:t>
            </a:r>
            <a:r>
              <a:rPr lang="en-US" altLang="zh-CN" sz="2200" b="1" dirty="0" err="1">
                <a:latin typeface="Times New Roman" panose="02020603050405020304" pitchFamily="18" charset="0"/>
                <a:ea typeface="楷体" panose="02010609060101010101" pitchFamily="49" charset="-122"/>
                <a:cs typeface="Times New Roman" panose="02020603050405020304" pitchFamily="18" charset="0"/>
              </a:rPr>
              <a:t>lstat</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偏依赖图</a:t>
            </a:r>
          </a:p>
        </p:txBody>
      </p:sp>
      <p:sp>
        <p:nvSpPr>
          <p:cNvPr id="10" name="文本框 9">
            <a:extLst>
              <a:ext uri="{FF2B5EF4-FFF2-40B4-BE49-F238E27FC236}">
                <a16:creationId xmlns:a16="http://schemas.microsoft.com/office/drawing/2014/main" id="{FAA3CAD6-8206-F4AA-4871-02A242537B28}"/>
              </a:ext>
            </a:extLst>
          </p:cNvPr>
          <p:cNvSpPr txBox="1"/>
          <p:nvPr/>
        </p:nvSpPr>
        <p:spPr>
          <a:xfrm>
            <a:off x="7247044" y="3791207"/>
            <a:ext cx="5962734" cy="769441"/>
          </a:xfrm>
          <a:prstGeom prst="rect">
            <a:avLst/>
          </a:prstGeom>
          <a:noFill/>
        </p:spPr>
        <p:txBody>
          <a:bodyPr wrap="square" rtlCol="0">
            <a:spAutoFit/>
          </a:bodyPr>
          <a:lstStyle/>
          <a:p>
            <a:pPr algn="ct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图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7.7 </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决策树数目对于训练误差</a:t>
            </a:r>
            <a:endParaRPr lang="en-US" altLang="zh-CN" sz="2200" b="1"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与交叉验证误差的影响</a:t>
            </a:r>
          </a:p>
        </p:txBody>
      </p:sp>
      <p:sp>
        <p:nvSpPr>
          <p:cNvPr id="11" name="文本框 10">
            <a:extLst>
              <a:ext uri="{FF2B5EF4-FFF2-40B4-BE49-F238E27FC236}">
                <a16:creationId xmlns:a16="http://schemas.microsoft.com/office/drawing/2014/main" id="{64A866DD-5C4B-1683-9A38-6CF8AB33AE7A}"/>
              </a:ext>
            </a:extLst>
          </p:cNvPr>
          <p:cNvSpPr txBox="1"/>
          <p:nvPr/>
        </p:nvSpPr>
        <p:spPr>
          <a:xfrm>
            <a:off x="3182942" y="5787432"/>
            <a:ext cx="5962734" cy="430887"/>
          </a:xfrm>
          <a:prstGeom prst="rect">
            <a:avLst/>
          </a:prstGeom>
          <a:noFill/>
        </p:spPr>
        <p:txBody>
          <a:bodyPr wrap="square" rtlCol="0">
            <a:spAutoFit/>
          </a:bodyPr>
          <a:lstStyle/>
          <a:p>
            <a:pPr algn="ct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图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7.8 </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决策树数目对于交叉验证误差的影响</a:t>
            </a:r>
          </a:p>
        </p:txBody>
      </p:sp>
    </p:spTree>
    <p:extLst>
      <p:ext uri="{BB962C8B-B14F-4D97-AF65-F5344CB8AC3E}">
        <p14:creationId xmlns:p14="http://schemas.microsoft.com/office/powerpoint/2010/main" val="459140574"/>
      </p:ext>
    </p:extLst>
  </p:cSld>
  <p:clrMapOvr>
    <a:masterClrMapping/>
  </p:clrMapOvr>
  <p:transition spd="slow">
    <p:push/>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020D7E5-D71A-E116-5520-5CC5C3ED001B}"/>
              </a:ext>
            </a:extLst>
          </p:cNvPr>
          <p:cNvSpPr txBox="1"/>
          <p:nvPr/>
        </p:nvSpPr>
        <p:spPr>
          <a:xfrm>
            <a:off x="432914" y="1290546"/>
            <a:ext cx="11190336" cy="1434047"/>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本小节将基于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语言</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sklearn.ensemble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函数库中的</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AdaBoostClassifier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函数实现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算法。具体实现过程如下：</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gn="just">
              <a:lnSpc>
                <a:spcPts val="3600"/>
              </a:lnSpc>
              <a:spcAft>
                <a:spcPts val="0"/>
              </a:spcAft>
              <a:buFont typeface="+mj-lt"/>
              <a:buAutoNum type="arabicPeriod"/>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导入需要的函数库，并生成数据集。</a:t>
            </a:r>
          </a:p>
        </p:txBody>
      </p:sp>
      <p:sp>
        <p:nvSpPr>
          <p:cNvPr id="4" name="文本框 3">
            <a:extLst>
              <a:ext uri="{FF2B5EF4-FFF2-40B4-BE49-F238E27FC236}">
                <a16:creationId xmlns:a16="http://schemas.microsoft.com/office/drawing/2014/main" id="{DECB35A1-821B-12F9-D6C8-B9E547805287}"/>
              </a:ext>
            </a:extLst>
          </p:cNvPr>
          <p:cNvSpPr txBox="1"/>
          <p:nvPr/>
        </p:nvSpPr>
        <p:spPr>
          <a:xfrm>
            <a:off x="3749057" y="799071"/>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5.2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语言实践</a:t>
            </a:r>
          </a:p>
        </p:txBody>
      </p:sp>
      <p:pic>
        <p:nvPicPr>
          <p:cNvPr id="5" name="图片 4">
            <a:extLst>
              <a:ext uri="{FF2B5EF4-FFF2-40B4-BE49-F238E27FC236}">
                <a16:creationId xmlns:a16="http://schemas.microsoft.com/office/drawing/2014/main" id="{CB16CA8D-3C0D-4D83-6FA1-238D3987CD43}"/>
              </a:ext>
            </a:extLst>
          </p:cNvPr>
          <p:cNvPicPr>
            <a:picLocks noChangeAspect="1"/>
          </p:cNvPicPr>
          <p:nvPr/>
        </p:nvPicPr>
        <p:blipFill>
          <a:blip r:embed="rId3"/>
          <a:stretch>
            <a:fillRect/>
          </a:stretch>
        </p:blipFill>
        <p:spPr>
          <a:xfrm>
            <a:off x="2185005" y="2724593"/>
            <a:ext cx="8010525" cy="3219450"/>
          </a:xfrm>
          <a:prstGeom prst="rect">
            <a:avLst/>
          </a:prstGeom>
        </p:spPr>
      </p:pic>
    </p:spTree>
    <p:extLst>
      <p:ext uri="{BB962C8B-B14F-4D97-AF65-F5344CB8AC3E}">
        <p14:creationId xmlns:p14="http://schemas.microsoft.com/office/powerpoint/2010/main" val="3845702659"/>
      </p:ext>
    </p:extLst>
  </p:cSld>
  <p:clrMapOvr>
    <a:masterClrMapping/>
  </p:clrMapOvr>
  <p:transition spd="slow">
    <p:push/>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020D7E5-D71A-E116-5520-5CC5C3ED001B}"/>
              </a:ext>
            </a:extLst>
          </p:cNvPr>
          <p:cNvSpPr txBox="1"/>
          <p:nvPr/>
        </p:nvSpPr>
        <p:spPr>
          <a:xfrm>
            <a:off x="432914" y="1290546"/>
            <a:ext cx="11190336" cy="281532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我们通过可视化观察我们的分类数据。如图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7.9</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所示，它有两个特征，两个输出类别，用颜色区别，可以看到数据有些混杂。</a:t>
            </a:r>
          </a:p>
          <a:p>
            <a:pPr marL="457200" indent="-457200" algn="just">
              <a:lnSpc>
                <a:spcPts val="3600"/>
              </a:lnSpc>
              <a:spcAft>
                <a:spcPts val="0"/>
              </a:spcAft>
              <a:buFont typeface="+mj-lt"/>
              <a:buAutoNum type="arabicPeriod" startAt="2"/>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我们现在用基于决策树的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来做分类拟合，这里我们选择了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SAMME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算法，最多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200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个弱分类器，步长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0.8</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，在实际运用中可能需要通过交叉验证调参而选择最好的参数。拟合完成后，绘制拟合区域图像并查看拟合分数。具体实现代码如下：</a:t>
            </a:r>
          </a:p>
        </p:txBody>
      </p:sp>
      <p:sp>
        <p:nvSpPr>
          <p:cNvPr id="4" name="文本框 3">
            <a:extLst>
              <a:ext uri="{FF2B5EF4-FFF2-40B4-BE49-F238E27FC236}">
                <a16:creationId xmlns:a16="http://schemas.microsoft.com/office/drawing/2014/main" id="{DECB35A1-821B-12F9-D6C8-B9E547805287}"/>
              </a:ext>
            </a:extLst>
          </p:cNvPr>
          <p:cNvSpPr txBox="1"/>
          <p:nvPr/>
        </p:nvSpPr>
        <p:spPr>
          <a:xfrm>
            <a:off x="3749057" y="799071"/>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5.2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语言实践</a:t>
            </a:r>
          </a:p>
        </p:txBody>
      </p:sp>
      <p:pic>
        <p:nvPicPr>
          <p:cNvPr id="3" name="图片 2">
            <a:extLst>
              <a:ext uri="{FF2B5EF4-FFF2-40B4-BE49-F238E27FC236}">
                <a16:creationId xmlns:a16="http://schemas.microsoft.com/office/drawing/2014/main" id="{5F5C2C77-E575-4987-4D9B-03DFFD5A2496}"/>
              </a:ext>
            </a:extLst>
          </p:cNvPr>
          <p:cNvPicPr>
            <a:picLocks noChangeAspect="1"/>
          </p:cNvPicPr>
          <p:nvPr/>
        </p:nvPicPr>
        <p:blipFill>
          <a:blip r:embed="rId3"/>
          <a:stretch>
            <a:fillRect/>
          </a:stretch>
        </p:blipFill>
        <p:spPr>
          <a:xfrm>
            <a:off x="2769074" y="3637609"/>
            <a:ext cx="7327033" cy="2718510"/>
          </a:xfrm>
          <a:prstGeom prst="rect">
            <a:avLst/>
          </a:prstGeom>
        </p:spPr>
      </p:pic>
    </p:spTree>
    <p:extLst>
      <p:ext uri="{BB962C8B-B14F-4D97-AF65-F5344CB8AC3E}">
        <p14:creationId xmlns:p14="http://schemas.microsoft.com/office/powerpoint/2010/main" val="4041150392"/>
      </p:ext>
    </p:extLst>
  </p:cSld>
  <p:clrMapOvr>
    <a:masterClrMapping/>
  </p:clrMapOvr>
  <p:transition spd="slow">
    <p:push/>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020D7E5-D71A-E116-5520-5CC5C3ED001B}"/>
              </a:ext>
            </a:extLst>
          </p:cNvPr>
          <p:cNvSpPr txBox="1"/>
          <p:nvPr/>
        </p:nvSpPr>
        <p:spPr>
          <a:xfrm>
            <a:off x="432914" y="1290546"/>
            <a:ext cx="11190336" cy="2819041"/>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拟合的区域如图</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7.10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所示。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的拟合效果较为不错。拟合分数为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0.91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也同样不错，但需要注意的是拟合分数不一定越高越好，因为可能出现过拟合的情况。</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gn="just">
              <a:lnSpc>
                <a:spcPts val="3600"/>
              </a:lnSpc>
              <a:spcAft>
                <a:spcPts val="0"/>
              </a:spcAft>
              <a:buFont typeface="+mj-lt"/>
              <a:buAutoNum type="arabicPeriod" startAt="3"/>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现在我们将最大弱分离器个数从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200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增加到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300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。再来看看拟合分数，具体实现代码如下：</a:t>
            </a:r>
          </a:p>
          <a:p>
            <a:pPr algn="just">
              <a:lnSpc>
                <a:spcPts val="3600"/>
              </a:lnSpc>
              <a:spcAft>
                <a:spcPts val="0"/>
              </a:spcAft>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DECB35A1-821B-12F9-D6C8-B9E547805287}"/>
              </a:ext>
            </a:extLst>
          </p:cNvPr>
          <p:cNvSpPr txBox="1"/>
          <p:nvPr/>
        </p:nvSpPr>
        <p:spPr>
          <a:xfrm>
            <a:off x="3749057" y="799071"/>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5.2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语言实践</a:t>
            </a:r>
          </a:p>
        </p:txBody>
      </p:sp>
      <p:pic>
        <p:nvPicPr>
          <p:cNvPr id="5" name="图片 4">
            <a:extLst>
              <a:ext uri="{FF2B5EF4-FFF2-40B4-BE49-F238E27FC236}">
                <a16:creationId xmlns:a16="http://schemas.microsoft.com/office/drawing/2014/main" id="{E80DB09E-2922-0901-96AC-15743B744C1C}"/>
              </a:ext>
            </a:extLst>
          </p:cNvPr>
          <p:cNvPicPr>
            <a:picLocks noChangeAspect="1"/>
          </p:cNvPicPr>
          <p:nvPr/>
        </p:nvPicPr>
        <p:blipFill>
          <a:blip r:embed="rId3"/>
          <a:stretch>
            <a:fillRect/>
          </a:stretch>
        </p:blipFill>
        <p:spPr>
          <a:xfrm>
            <a:off x="2100262" y="3600548"/>
            <a:ext cx="7991475" cy="1466850"/>
          </a:xfrm>
          <a:prstGeom prst="rect">
            <a:avLst/>
          </a:prstGeom>
        </p:spPr>
      </p:pic>
      <p:sp>
        <p:nvSpPr>
          <p:cNvPr id="7" name="文本框 6">
            <a:extLst>
              <a:ext uri="{FF2B5EF4-FFF2-40B4-BE49-F238E27FC236}">
                <a16:creationId xmlns:a16="http://schemas.microsoft.com/office/drawing/2014/main" id="{495B3F16-6AF8-80AD-FB21-3E10B1C29F83}"/>
              </a:ext>
            </a:extLst>
          </p:cNvPr>
          <p:cNvSpPr txBox="1"/>
          <p:nvPr/>
        </p:nvSpPr>
        <p:spPr>
          <a:xfrm>
            <a:off x="432914" y="5206580"/>
            <a:ext cx="10388338" cy="506998"/>
          </a:xfrm>
          <a:prstGeom prst="rect">
            <a:avLst/>
          </a:prstGeom>
          <a:noFill/>
        </p:spPr>
        <p:txBody>
          <a:bodyPr wrap="square">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这说明弱分离器个数越多，则拟合程度越好，当然也越容易过拟合。 </a:t>
            </a:r>
          </a:p>
        </p:txBody>
      </p:sp>
    </p:spTree>
    <p:extLst>
      <p:ext uri="{BB962C8B-B14F-4D97-AF65-F5344CB8AC3E}">
        <p14:creationId xmlns:p14="http://schemas.microsoft.com/office/powerpoint/2010/main" val="2135095255"/>
      </p:ext>
    </p:extLst>
  </p:cSld>
  <p:clrMapOvr>
    <a:masterClrMapping/>
  </p:clrMapOvr>
  <p:transition spd="slow">
    <p:push/>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ECB35A1-821B-12F9-D6C8-B9E547805287}"/>
              </a:ext>
            </a:extLst>
          </p:cNvPr>
          <p:cNvSpPr txBox="1"/>
          <p:nvPr/>
        </p:nvSpPr>
        <p:spPr>
          <a:xfrm>
            <a:off x="3749057" y="799071"/>
            <a:ext cx="6109854" cy="584775"/>
          </a:xfrm>
          <a:prstGeom prst="rect">
            <a:avLst/>
          </a:prstGeom>
          <a:noFill/>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5.2  Python </a:t>
            </a:r>
            <a:r>
              <a:rPr lang="zh-CN" altLang="en-US" sz="32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语言实践</a:t>
            </a:r>
          </a:p>
        </p:txBody>
      </p:sp>
      <p:pic>
        <p:nvPicPr>
          <p:cNvPr id="3" name="图片 2">
            <a:extLst>
              <a:ext uri="{FF2B5EF4-FFF2-40B4-BE49-F238E27FC236}">
                <a16:creationId xmlns:a16="http://schemas.microsoft.com/office/drawing/2014/main" id="{F68D448A-6BB3-890B-2E44-96DC3CC83404}"/>
              </a:ext>
            </a:extLst>
          </p:cNvPr>
          <p:cNvPicPr>
            <a:picLocks noChangeAspect="1"/>
          </p:cNvPicPr>
          <p:nvPr/>
        </p:nvPicPr>
        <p:blipFill>
          <a:blip r:embed="rId3"/>
          <a:stretch>
            <a:fillRect/>
          </a:stretch>
        </p:blipFill>
        <p:spPr>
          <a:xfrm>
            <a:off x="393373" y="1466850"/>
            <a:ext cx="5372100" cy="3924300"/>
          </a:xfrm>
          <a:prstGeom prst="rect">
            <a:avLst/>
          </a:prstGeom>
        </p:spPr>
      </p:pic>
      <p:pic>
        <p:nvPicPr>
          <p:cNvPr id="6" name="图片 5">
            <a:extLst>
              <a:ext uri="{FF2B5EF4-FFF2-40B4-BE49-F238E27FC236}">
                <a16:creationId xmlns:a16="http://schemas.microsoft.com/office/drawing/2014/main" id="{760567BF-5C47-C16C-1FB4-6F10CDA76DC0}"/>
              </a:ext>
            </a:extLst>
          </p:cNvPr>
          <p:cNvPicPr>
            <a:picLocks noChangeAspect="1"/>
          </p:cNvPicPr>
          <p:nvPr/>
        </p:nvPicPr>
        <p:blipFill>
          <a:blip r:embed="rId4"/>
          <a:stretch>
            <a:fillRect/>
          </a:stretch>
        </p:blipFill>
        <p:spPr>
          <a:xfrm>
            <a:off x="6289789" y="1359031"/>
            <a:ext cx="5381625" cy="4095750"/>
          </a:xfrm>
          <a:prstGeom prst="rect">
            <a:avLst/>
          </a:prstGeom>
        </p:spPr>
      </p:pic>
      <p:sp>
        <p:nvSpPr>
          <p:cNvPr id="8" name="文本框 7">
            <a:extLst>
              <a:ext uri="{FF2B5EF4-FFF2-40B4-BE49-F238E27FC236}">
                <a16:creationId xmlns:a16="http://schemas.microsoft.com/office/drawing/2014/main" id="{0BDC40F3-92B2-0776-31F8-2ABB67D35953}"/>
              </a:ext>
            </a:extLst>
          </p:cNvPr>
          <p:cNvSpPr txBox="1"/>
          <p:nvPr/>
        </p:nvSpPr>
        <p:spPr>
          <a:xfrm>
            <a:off x="327055" y="5322341"/>
            <a:ext cx="5962734" cy="430887"/>
          </a:xfrm>
          <a:prstGeom prst="rect">
            <a:avLst/>
          </a:prstGeom>
          <a:noFill/>
        </p:spPr>
        <p:txBody>
          <a:bodyPr wrap="square" rtlCol="0">
            <a:spAutoFit/>
          </a:bodyPr>
          <a:lstStyle/>
          <a:p>
            <a:pPr algn="ct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图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7.9 </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可视化数据集</a:t>
            </a:r>
            <a:endParaRPr lang="zh-CN" altLang="en-US" sz="2200" b="1" dirty="0">
              <a:latin typeface="楷体" panose="02010609060101010101" pitchFamily="49" charset="-122"/>
              <a:ea typeface="楷体" panose="02010609060101010101" pitchFamily="49" charset="-122"/>
            </a:endParaRPr>
          </a:p>
        </p:txBody>
      </p:sp>
      <p:sp>
        <p:nvSpPr>
          <p:cNvPr id="9" name="文本框 8">
            <a:extLst>
              <a:ext uri="{FF2B5EF4-FFF2-40B4-BE49-F238E27FC236}">
                <a16:creationId xmlns:a16="http://schemas.microsoft.com/office/drawing/2014/main" id="{6F7F8117-876E-9553-2A97-5EC196D38029}"/>
              </a:ext>
            </a:extLst>
          </p:cNvPr>
          <p:cNvSpPr txBox="1"/>
          <p:nvPr/>
        </p:nvSpPr>
        <p:spPr>
          <a:xfrm>
            <a:off x="6096000" y="5322340"/>
            <a:ext cx="5962734" cy="430887"/>
          </a:xfrm>
          <a:prstGeom prst="rect">
            <a:avLst/>
          </a:prstGeom>
          <a:noFill/>
        </p:spPr>
        <p:txBody>
          <a:bodyPr wrap="square" rtlCol="0">
            <a:spAutoFit/>
          </a:bodyPr>
          <a:lstStyle/>
          <a:p>
            <a:pPr algn="ct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图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7.10 </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拟合区域图</a:t>
            </a:r>
          </a:p>
        </p:txBody>
      </p:sp>
    </p:spTree>
    <p:extLst>
      <p:ext uri="{BB962C8B-B14F-4D97-AF65-F5344CB8AC3E}">
        <p14:creationId xmlns:p14="http://schemas.microsoft.com/office/powerpoint/2010/main" val="4093576386"/>
      </p:ext>
    </p:extLst>
  </p:cSld>
  <p:clrMapOvr>
    <a:masterClrMapping/>
  </p:clrMapOvr>
  <p:transition spd="slow">
    <p:push/>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6</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7">
            <a:extLst>
              <a:ext uri="{FF2B5EF4-FFF2-40B4-BE49-F238E27FC236}">
                <a16:creationId xmlns:a16="http://schemas.microsoft.com/office/drawing/2014/main" id="{1B5D2B2D-8F52-93FA-AC16-E59415D9B71B}"/>
              </a:ext>
            </a:extLst>
          </p:cNvPr>
          <p:cNvSpPr txBox="1"/>
          <p:nvPr/>
        </p:nvSpPr>
        <p:spPr>
          <a:xfrm>
            <a:off x="-451773" y="3856861"/>
            <a:ext cx="12455237" cy="1903726"/>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 </a:t>
            </a:r>
            <a:r>
              <a:rPr lang="zh-CN" altLang="en-US" sz="2400" b="1" dirty="0">
                <a:solidFill>
                  <a:schemeClr val="accent3"/>
                </a:solidFill>
                <a:latin typeface="楷体" panose="02010609060101010101" pitchFamily="49" charset="-122"/>
                <a:ea typeface="楷体" panose="02010609060101010101" pitchFamily="49" charset="-122"/>
              </a:rPr>
              <a:t> </a:t>
            </a:r>
            <a:r>
              <a:rPr lang="zh-CN" altLang="en-US"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总结</a:t>
            </a:r>
            <a:endParaRPr lang="en-US" altLang="zh-CN"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a:p>
            <a:pPr algn="ctr">
              <a:lnSpc>
                <a:spcPts val="7000"/>
              </a:lnSpc>
            </a:pPr>
            <a:r>
              <a:rPr lang="en-US" altLang="zh-CN"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bg2">
                    <a:lumMod val="50000"/>
                  </a:schemeClr>
                </a:solidFill>
                <a:latin typeface="+mn-lt"/>
                <a:cs typeface="Times New Roman" panose="02020603050405020304" pitchFamily="18" charset="0"/>
              </a:rPr>
              <a:t>Summarize</a:t>
            </a:r>
            <a:endParaRPr lang="zh-CN" altLang="en-US" sz="4000" b="1" dirty="0">
              <a:solidFill>
                <a:schemeClr val="bg2">
                  <a:lumMod val="50000"/>
                </a:schemeClr>
              </a:solidFill>
              <a:cs typeface="Times New Roman" panose="02020603050405020304" pitchFamily="18" charset="0"/>
            </a:endParaRPr>
          </a:p>
        </p:txBody>
      </p:sp>
    </p:spTree>
    <p:extLst>
      <p:ext uri="{BB962C8B-B14F-4D97-AF65-F5344CB8AC3E}">
        <p14:creationId xmlns:p14="http://schemas.microsoft.com/office/powerpoint/2010/main" val="1420715528"/>
      </p:ext>
    </p:extLst>
  </p:cSld>
  <p:clrMapOvr>
    <a:masterClrMapping/>
  </p:clrMapOvr>
  <p:transition spd="slow">
    <p:pull/>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BB45CDB8-888B-904C-6237-85A1EDB32B60}"/>
              </a:ext>
            </a:extLst>
          </p:cNvPr>
          <p:cNvSpPr txBox="1"/>
          <p:nvPr/>
        </p:nvSpPr>
        <p:spPr>
          <a:xfrm>
            <a:off x="338646" y="1130291"/>
            <a:ext cx="11190336" cy="4665701"/>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本章首先介绍</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方法及其代表性算法</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；然后进行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算法的误差分析，进一步解释</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算法提高学习精度的原因并叙述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方法更具体的实例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——Boosting tree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（提升树）；最后，讨论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及其变种算法和它们在实际问题中的应用。</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接着讲述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程序实现相关问题</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Python 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包在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Python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的编辑器中，可以通过导入</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sklearn.ensemble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模块中的</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AdaBoostClassifier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AdaBoostRe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gressor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来创建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实例。其中，</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AdaBoostClassifier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用于分类任务，</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AdaBoost Regressor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用于分类任务。导入代码如图所示。</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下来说明上述</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AdaBoostClassifier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AdaBoostRegressor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实例的参数及其可选范围。</a:t>
            </a:r>
          </a:p>
          <a:p>
            <a:pPr marL="342900" indent="-342900" algn="just">
              <a:lnSpc>
                <a:spcPts val="3600"/>
              </a:lnSpc>
              <a:spcAft>
                <a:spcPts val="0"/>
              </a:spcAft>
              <a:buFont typeface="Wingdings" panose="05000000000000000000" pitchFamily="2" charset="2"/>
              <a:buChar char="Ø"/>
            </a:pP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813884673"/>
      </p:ext>
    </p:extLst>
  </p:cSld>
  <p:clrMapOvr>
    <a:masterClrMapping/>
  </p:clrMapOvr>
  <p:transition spd="slow">
    <p:push/>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BB45CDB8-888B-904C-6237-85A1EDB32B60}"/>
              </a:ext>
            </a:extLst>
          </p:cNvPr>
          <p:cNvSpPr txBox="1"/>
          <p:nvPr/>
        </p:nvSpPr>
        <p:spPr>
          <a:xfrm>
            <a:off x="244377" y="979462"/>
            <a:ext cx="11557981" cy="466198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AdaBoostClassifier</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endParaRPr>
          </a:p>
          <a:p>
            <a:pPr marL="914400" lvl="1" indent="-457200" algn="just">
              <a:lnSpc>
                <a:spcPts val="3600"/>
              </a:lnSpc>
              <a:spcAft>
                <a:spcPts val="0"/>
              </a:spcAft>
              <a:buFont typeface="+mj-lt"/>
              <a:buAutoNum type="arabicPeriod"/>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baseestimator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object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型，默认值为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None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基分类器，默认是决策树，理论上可以是任意一个分类器，但是如果是其他分类器时需要指明样本权重。</a:t>
            </a:r>
          </a:p>
          <a:p>
            <a:pPr marL="914400" lvl="1" indent="-457200" algn="just">
              <a:lnSpc>
                <a:spcPts val="3600"/>
              </a:lnSpc>
              <a:spcAft>
                <a:spcPts val="0"/>
              </a:spcAft>
              <a:buFont typeface="+mj-lt"/>
              <a:buAutoNum type="arabicPeriod"/>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nestimator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int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型，默认值为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50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集成的基分类器数量，取值必须大于等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a:p>
            <a:pPr marL="914400" lvl="1" indent="-457200" algn="just">
              <a:lnSpc>
                <a:spcPts val="3600"/>
              </a:lnSpc>
              <a:spcAft>
                <a:spcPts val="0"/>
              </a:spcAft>
              <a:buFont typeface="+mj-lt"/>
              <a:buAutoNum type="arabicPeriod"/>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Learningrate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float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型，默认值为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每个基分类器的集成权重。</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914400" lvl="1" indent="-457200" algn="just">
              <a:lnSpc>
                <a:spcPts val="3600"/>
              </a:lnSpc>
              <a:spcAft>
                <a:spcPts val="0"/>
              </a:spcAft>
              <a:buFont typeface="+mj-lt"/>
              <a:buAutoNum type="arabicPeriod"/>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randomstate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int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型，默认值为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None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，随机种子设置</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algorithm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默认值为“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SAMME.R”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，基分类器权重的度量。支持“</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SAMME”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SAMME.R”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两种方式，前者是使用对样本集分类效果作为基分类器的权重，而后者使用对样本集的预测概率大小作为基分类器的权重，如果使用是’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SAMME.R’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，则基分类器参数</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baseestimator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必须限制使用支持概率预测的分类器。</a:t>
            </a:r>
          </a:p>
        </p:txBody>
      </p:sp>
    </p:spTree>
    <p:extLst>
      <p:ext uri="{BB962C8B-B14F-4D97-AF65-F5344CB8AC3E}">
        <p14:creationId xmlns:p14="http://schemas.microsoft.com/office/powerpoint/2010/main" val="4225178024"/>
      </p:ext>
    </p:extLst>
  </p:cSld>
  <p:clrMapOvr>
    <a:masterClrMapping/>
  </p:clrMapOvr>
  <p:transition spd="slow">
    <p:push/>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BB45CDB8-888B-904C-6237-85A1EDB32B60}"/>
              </a:ext>
            </a:extLst>
          </p:cNvPr>
          <p:cNvSpPr txBox="1"/>
          <p:nvPr/>
        </p:nvSpPr>
        <p:spPr>
          <a:xfrm>
            <a:off x="244377" y="979462"/>
            <a:ext cx="11557981" cy="2815322"/>
          </a:xfrm>
          <a:prstGeom prst="rect">
            <a:avLst/>
          </a:prstGeom>
          <a:noFill/>
        </p:spPr>
        <p:txBody>
          <a:bodyPr wrap="square" rtlCol="0">
            <a:spAutoFit/>
          </a:bodyPr>
          <a:lstStyle/>
          <a:p>
            <a:pPr marL="342900" indent="-342900" algn="just">
              <a:lnSpc>
                <a:spcPts val="3600"/>
              </a:lnSpc>
              <a:spcAft>
                <a:spcPts val="0"/>
              </a:spcAft>
              <a:buFont typeface="Wingdings" panose="05000000000000000000" pitchFamily="2" charset="2"/>
              <a:buChar char="Ø"/>
            </a:pP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AdaBoostRegressor</a:t>
            </a:r>
            <a:r>
              <a:rPr lang="en-US" altLang="zh-CN" sz="2400" dirty="0">
                <a:solidFill>
                  <a:srgbClr val="269FD3"/>
                </a:solidFill>
                <a:latin typeface="Times New Roman" panose="02020603050405020304" pitchFamily="18" charset="0"/>
                <a:ea typeface="楷体" panose="02010609060101010101" pitchFamily="49" charset="-122"/>
                <a:cs typeface="Times New Roman" panose="02020603050405020304" pitchFamily="18" charset="0"/>
              </a:rPr>
              <a:t>:</a:t>
            </a:r>
          </a:p>
          <a:p>
            <a:pPr marL="914400" lvl="1" indent="-457200" algn="just">
              <a:lnSpc>
                <a:spcPts val="3600"/>
              </a:lnSpc>
              <a:spcAft>
                <a:spcPts val="0"/>
              </a:spcAft>
              <a:buFont typeface="+mj-lt"/>
              <a:buAutoNum type="arabicPeriod"/>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base_estimator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：同上</a:t>
            </a:r>
          </a:p>
          <a:p>
            <a:pPr marL="914400" lvl="1" indent="-457200" algn="just">
              <a:lnSpc>
                <a:spcPts val="3600"/>
              </a:lnSpc>
              <a:spcAft>
                <a:spcPts val="0"/>
              </a:spcAft>
              <a:buFont typeface="+mj-lt"/>
              <a:buAutoNum type="arabicPeriod"/>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nestimator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：同上</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914400" lvl="1" indent="-457200" algn="just">
              <a:lnSpc>
                <a:spcPts val="3600"/>
              </a:lnSpc>
              <a:spcAft>
                <a:spcPts val="0"/>
              </a:spcAft>
              <a:buFont typeface="+mj-lt"/>
              <a:buAutoNum type="arabicPeriod"/>
            </a:pP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learningrate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：同上</a:t>
            </a:r>
          </a:p>
          <a:p>
            <a:pPr marL="342900" indent="-342900" algn="just">
              <a:lnSpc>
                <a:spcPts val="3600"/>
              </a:lnSpc>
              <a:spcAft>
                <a:spcPts val="0"/>
              </a:spcAft>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默认值为“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linear”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作为损失函数的形式。支持的形式有“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linear”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线性损失、“</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square”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平方损失、“</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exponential”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指数损失</a:t>
            </a:r>
          </a:p>
        </p:txBody>
      </p:sp>
    </p:spTree>
    <p:extLst>
      <p:ext uri="{BB962C8B-B14F-4D97-AF65-F5344CB8AC3E}">
        <p14:creationId xmlns:p14="http://schemas.microsoft.com/office/powerpoint/2010/main" val="1374945037"/>
      </p:ext>
    </p:extLst>
  </p:cSld>
  <p:clrMapOvr>
    <a:masterClrMapping/>
  </p:clrMapOvr>
  <p:transition spd="slow">
    <p:push/>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200329"/>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7</a:t>
            </a:r>
            <a:endParaRPr lang="zh-CN" altLang="en-US"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7">
            <a:extLst>
              <a:ext uri="{FF2B5EF4-FFF2-40B4-BE49-F238E27FC236}">
                <a16:creationId xmlns:a16="http://schemas.microsoft.com/office/drawing/2014/main" id="{1B5D2B2D-8F52-93FA-AC16-E59415D9B71B}"/>
              </a:ext>
            </a:extLst>
          </p:cNvPr>
          <p:cNvSpPr txBox="1"/>
          <p:nvPr/>
        </p:nvSpPr>
        <p:spPr>
          <a:xfrm>
            <a:off x="-451773" y="3856861"/>
            <a:ext cx="12455237" cy="1903726"/>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 </a:t>
            </a:r>
            <a:r>
              <a:rPr lang="zh-CN" altLang="en-US" sz="2400" b="1" dirty="0">
                <a:solidFill>
                  <a:schemeClr val="accent3"/>
                </a:solidFill>
                <a:latin typeface="楷体" panose="02010609060101010101" pitchFamily="49" charset="-122"/>
                <a:ea typeface="楷体" panose="02010609060101010101" pitchFamily="49" charset="-122"/>
              </a:rPr>
              <a:t> </a:t>
            </a:r>
            <a:r>
              <a:rPr lang="zh-CN" altLang="en-US"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习题</a:t>
            </a:r>
            <a:endParaRPr lang="en-US" altLang="zh-CN"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endParaRPr>
          </a:p>
          <a:p>
            <a:pPr algn="ctr">
              <a:lnSpc>
                <a:spcPts val="7000"/>
              </a:lnSpc>
            </a:pPr>
            <a:r>
              <a:rPr lang="en-US" altLang="zh-CN" sz="8000" b="1" dirty="0">
                <a:solidFill>
                  <a:schemeClr val="accent3"/>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b="1" dirty="0">
                <a:solidFill>
                  <a:schemeClr val="bg2">
                    <a:lumMod val="50000"/>
                  </a:schemeClr>
                </a:solidFill>
                <a:latin typeface="+mn-lt"/>
                <a:ea typeface="楷体" panose="02010609060101010101" pitchFamily="49" charset="-122"/>
                <a:cs typeface="Times New Roman" panose="02020603050405020304" pitchFamily="18" charset="0"/>
              </a:rPr>
              <a:t>E</a:t>
            </a:r>
            <a:r>
              <a:rPr lang="en-US" altLang="zh-CN" sz="3200" b="1" dirty="0">
                <a:solidFill>
                  <a:schemeClr val="bg2">
                    <a:lumMod val="50000"/>
                  </a:schemeClr>
                </a:solidFill>
                <a:latin typeface="+mn-lt"/>
                <a:cs typeface="Times New Roman" panose="02020603050405020304" pitchFamily="18" charset="0"/>
              </a:rPr>
              <a:t>xercise</a:t>
            </a:r>
            <a:endParaRPr lang="zh-CN" altLang="en-US" sz="4000" b="1" dirty="0">
              <a:solidFill>
                <a:schemeClr val="bg2">
                  <a:lumMod val="50000"/>
                </a:schemeClr>
              </a:solidFill>
              <a:cs typeface="Times New Roman" panose="02020603050405020304" pitchFamily="18" charset="0"/>
            </a:endParaRPr>
          </a:p>
        </p:txBody>
      </p:sp>
    </p:spTree>
    <p:extLst>
      <p:ext uri="{BB962C8B-B14F-4D97-AF65-F5344CB8AC3E}">
        <p14:creationId xmlns:p14="http://schemas.microsoft.com/office/powerpoint/2010/main" val="3486264544"/>
      </p:ext>
    </p:extLst>
  </p:cSld>
  <p:clrMapOvr>
    <a:masterClrMapping/>
  </p:clrMapOvr>
  <p:transition spd="slow">
    <p:pull/>
  </p:transition>
</p:sld>
</file>

<file path=ppt/theme/theme1.xml><?xml version="1.0" encoding="utf-8"?>
<a:theme xmlns:a="http://schemas.openxmlformats.org/drawingml/2006/main" name="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1365</TotalTime>
  <Words>7871</Words>
  <Application>Microsoft Office PowerPoint</Application>
  <PresentationFormat>宽屏</PresentationFormat>
  <Paragraphs>402</Paragraphs>
  <Slides>105</Slides>
  <Notes>25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105</vt:i4>
      </vt:variant>
    </vt:vector>
  </HeadingPairs>
  <TitlesOfParts>
    <vt:vector size="114" baseType="lpstr">
      <vt:lpstr>楷体</vt:lpstr>
      <vt:lpstr>微软雅黑</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互联网+时代：变革与创新</dc:title>
  <dc:creator>方匡南</dc:creator>
  <cp:lastModifiedBy>jia yixun</cp:lastModifiedBy>
  <cp:revision>303</cp:revision>
  <dcterms:created xsi:type="dcterms:W3CDTF">2015-07-17T02:38:00Z</dcterms:created>
  <dcterms:modified xsi:type="dcterms:W3CDTF">2023-02-04T09:17:24Z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